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2" r:id="rId3"/>
    <p:sldMasterId id="2147483693" r:id="rId4"/>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embeddedFontLst>
    <p:embeddedFont>
      <p:font typeface="Pinyon Script"/>
      <p:regular r:id="rId36"/>
    </p:embeddedFont>
    <p:embeddedFont>
      <p:font typeface="Varela Round"/>
      <p:regular r:id="rId37"/>
    </p:embeddedFont>
    <p:embeddedFont>
      <p:font typeface="Indie Flower"/>
      <p:regular r:id="rId38"/>
    </p:embeddedFont>
    <p:embeddedFont>
      <p:font typeface="Permanent Marker"/>
      <p:regular r:id="rId39"/>
    </p:embeddedFont>
    <p:embeddedFont>
      <p:font typeface="Alegreya Black"/>
      <p:bold r:id="rId40"/>
      <p:boldItalic r:id="rId41"/>
    </p:embeddedFont>
    <p:embeddedFont>
      <p:font typeface="Ultra"/>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AlegreyaBlack-bold.fntdata"/><Relationship Id="rId20" Type="http://schemas.openxmlformats.org/officeDocument/2006/relationships/slide" Target="slides/slide13.xml"/><Relationship Id="rId42" Type="http://schemas.openxmlformats.org/officeDocument/2006/relationships/font" Target="fonts/Ultra-regular.fntdata"/><Relationship Id="rId41" Type="http://schemas.openxmlformats.org/officeDocument/2006/relationships/font" Target="fonts/AlegreyaBlack-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VarelaRound-regular.fntdata"/><Relationship Id="rId14" Type="http://schemas.openxmlformats.org/officeDocument/2006/relationships/slide" Target="slides/slide7.xml"/><Relationship Id="rId36" Type="http://schemas.openxmlformats.org/officeDocument/2006/relationships/font" Target="fonts/PinyonScript-regular.fntdata"/><Relationship Id="rId17" Type="http://schemas.openxmlformats.org/officeDocument/2006/relationships/slide" Target="slides/slide10.xml"/><Relationship Id="rId39" Type="http://schemas.openxmlformats.org/officeDocument/2006/relationships/font" Target="fonts/PermanentMarker-regular.fntdata"/><Relationship Id="rId16" Type="http://schemas.openxmlformats.org/officeDocument/2006/relationships/slide" Target="slides/slide9.xml"/><Relationship Id="rId38" Type="http://schemas.openxmlformats.org/officeDocument/2006/relationships/font" Target="fonts/IndieFlower-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rPr>
              <a:t>Title page: 0 /20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3 accurate facts:  60/60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1 image:  8/10</a:t>
            </a:r>
            <a:endParaRPr>
              <a:solidFill>
                <a:schemeClr val="dk1"/>
              </a:solidFill>
            </a:endParaRPr>
          </a:p>
          <a:p>
            <a:pPr indent="0" lvl="0" marL="0" rtl="0">
              <a:spcBef>
                <a:spcPts val="0"/>
              </a:spcBef>
              <a:spcAft>
                <a:spcPts val="0"/>
              </a:spcAft>
              <a:buNone/>
            </a:pPr>
            <a:r>
              <a:rPr lang="en">
                <a:solidFill>
                  <a:schemeClr val="dk1"/>
                </a:solidFill>
              </a:rPr>
              <a:t>4th grade language:  5/10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Total:  73/100</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rPr>
              <a:t>Title page:  20/20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3 accurate facts:  60/60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1 image:  10/10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4th grade language:  10/10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Total:  100/100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rPr>
              <a:t>Title page: 20 /20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3 accurate facts:  60/60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1 image:  10/10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4th grade language:  10/10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Total:  100/100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rPr>
              <a:t>Title page:  20/20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3 accurate facts:  60/60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1 image:  8/10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4th grade language:  10/10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Total:  98/100</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rPr>
              <a:t>Title page:  20/20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3 accurate facts:  45/60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1 image:  10/10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4th grade language:  6/10</a:t>
            </a:r>
            <a:endParaRPr>
              <a:solidFill>
                <a:schemeClr val="dk1"/>
              </a:solidFill>
            </a:endParaRPr>
          </a:p>
          <a:p>
            <a:pPr indent="0" lvl="0" marL="0" rtl="0">
              <a:spcBef>
                <a:spcPts val="0"/>
              </a:spcBef>
              <a:spcAft>
                <a:spcPts val="0"/>
              </a:spcAft>
              <a:buClr>
                <a:schemeClr val="dk1"/>
              </a:buClr>
              <a:buSzPts val="1100"/>
              <a:buFont typeface="Arial"/>
              <a:buNone/>
            </a:pPr>
            <a:r>
              <a:rPr lang="en">
                <a:solidFill>
                  <a:schemeClr val="dk1"/>
                </a:solidFill>
              </a:rPr>
              <a:t>Total:  81/100</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9" name="Shape 3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Title page: 20 /20</a:t>
            </a:r>
            <a:endParaRPr/>
          </a:p>
          <a:p>
            <a:pPr indent="0" lvl="0" marL="0">
              <a:spcBef>
                <a:spcPts val="0"/>
              </a:spcBef>
              <a:spcAft>
                <a:spcPts val="0"/>
              </a:spcAft>
              <a:buNone/>
            </a:pPr>
            <a:r>
              <a:rPr lang="en"/>
              <a:t>3 accurate facts: 30 /60</a:t>
            </a:r>
            <a:endParaRPr/>
          </a:p>
          <a:p>
            <a:pPr indent="0" lvl="0" marL="0">
              <a:spcBef>
                <a:spcPts val="0"/>
              </a:spcBef>
              <a:spcAft>
                <a:spcPts val="0"/>
              </a:spcAft>
              <a:buNone/>
            </a:pPr>
            <a:r>
              <a:rPr lang="en"/>
              <a:t>1 image:  0/10</a:t>
            </a:r>
            <a:endParaRPr/>
          </a:p>
          <a:p>
            <a:pPr indent="0" lvl="0" marL="0">
              <a:spcBef>
                <a:spcPts val="0"/>
              </a:spcBef>
              <a:spcAft>
                <a:spcPts val="0"/>
              </a:spcAft>
              <a:buNone/>
            </a:pPr>
            <a:r>
              <a:rPr lang="en"/>
              <a:t>4th grade language:  8/10</a:t>
            </a:r>
            <a:endParaRPr/>
          </a:p>
          <a:p>
            <a:pPr indent="0" lvl="0" marL="0">
              <a:spcBef>
                <a:spcPts val="0"/>
              </a:spcBef>
              <a:spcAft>
                <a:spcPts val="0"/>
              </a:spcAft>
              <a:buNone/>
            </a:pPr>
            <a:r>
              <a:rPr lang="en"/>
              <a:t>Total:  58/100</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Title page:  20/20</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3 accurate facts:  50/60</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1 image:  10/10</a:t>
            </a:r>
            <a:endParaRPr>
              <a:solidFill>
                <a:schemeClr val="dk1"/>
              </a:solidFill>
            </a:endParaRPr>
          </a:p>
          <a:p>
            <a:pPr indent="0" lvl="0" marL="0">
              <a:spcBef>
                <a:spcPts val="0"/>
              </a:spcBef>
              <a:spcAft>
                <a:spcPts val="0"/>
              </a:spcAft>
              <a:buNone/>
            </a:pPr>
            <a:r>
              <a:rPr lang="en">
                <a:solidFill>
                  <a:schemeClr val="dk1"/>
                </a:solidFill>
              </a:rPr>
              <a:t>4th grade language:  8/10</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Total:  88/100</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Shape 55"/>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Shape 56"/>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Shape 59"/>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Shape 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Shape 63"/>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Shape 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Shape 67"/>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Shape 68"/>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Shape 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Shape 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3" name="Shape 73"/>
        <p:cNvGrpSpPr/>
        <p:nvPr/>
      </p:nvGrpSpPr>
      <p:grpSpPr>
        <a:xfrm>
          <a:off x="0" y="0"/>
          <a:ext cx="0" cy="0"/>
          <a:chOff x="0" y="0"/>
          <a:chExt cx="0" cy="0"/>
        </a:xfrm>
      </p:grpSpPr>
      <p:sp>
        <p:nvSpPr>
          <p:cNvPr id="74" name="Shape 74"/>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Shape 75"/>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Shape 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Shape 7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Shape 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0" name="Shape 80"/>
        <p:cNvGrpSpPr/>
        <p:nvPr/>
      </p:nvGrpSpPr>
      <p:grpSpPr>
        <a:xfrm>
          <a:off x="0" y="0"/>
          <a:ext cx="0" cy="0"/>
          <a:chOff x="0" y="0"/>
          <a:chExt cx="0" cy="0"/>
        </a:xfrm>
      </p:grpSpPr>
      <p:sp>
        <p:nvSpPr>
          <p:cNvPr id="81" name="Shape 8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Shape 83"/>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Shape 84"/>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Shape 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Shape 87"/>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88" name="Shape 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9" name="Shape 89"/>
        <p:cNvGrpSpPr/>
        <p:nvPr/>
      </p:nvGrpSpPr>
      <p:grpSpPr>
        <a:xfrm>
          <a:off x="0" y="0"/>
          <a:ext cx="0" cy="0"/>
          <a:chOff x="0" y="0"/>
          <a:chExt cx="0" cy="0"/>
        </a:xfrm>
      </p:grpSpPr>
      <p:sp>
        <p:nvSpPr>
          <p:cNvPr id="90" name="Shape 90"/>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91" name="Shape 9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Shape 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Shape 9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9" name="Shape 99"/>
        <p:cNvGrpSpPr/>
        <p:nvPr/>
      </p:nvGrpSpPr>
      <p:grpSpPr>
        <a:xfrm>
          <a:off x="0" y="0"/>
          <a:ext cx="0" cy="0"/>
          <a:chOff x="0" y="0"/>
          <a:chExt cx="0" cy="0"/>
        </a:xfrm>
      </p:grpSpPr>
      <p:sp>
        <p:nvSpPr>
          <p:cNvPr id="100" name="Shape 10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1" name="Shape 10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2" name="Shape 10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3" name="Shape 103"/>
        <p:cNvGrpSpPr/>
        <p:nvPr/>
      </p:nvGrpSpPr>
      <p:grpSpPr>
        <a:xfrm>
          <a:off x="0" y="0"/>
          <a:ext cx="0" cy="0"/>
          <a:chOff x="0" y="0"/>
          <a:chExt cx="0" cy="0"/>
        </a:xfrm>
      </p:grpSpPr>
      <p:sp>
        <p:nvSpPr>
          <p:cNvPr id="104" name="Shape 10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5" name="Shape 10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8" name="Shape 10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9" name="Shape 10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Shape 11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3" name="Shape 11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4" name="Shape 1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 name="Shape 1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18" name="Shape 118"/>
        <p:cNvGrpSpPr/>
        <p:nvPr/>
      </p:nvGrpSpPr>
      <p:grpSpPr>
        <a:xfrm>
          <a:off x="0" y="0"/>
          <a:ext cx="0" cy="0"/>
          <a:chOff x="0" y="0"/>
          <a:chExt cx="0" cy="0"/>
        </a:xfrm>
      </p:grpSpPr>
      <p:sp>
        <p:nvSpPr>
          <p:cNvPr id="119" name="Shape 11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0" name="Shape 12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1" name="Shape 1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22" name="Shape 122"/>
        <p:cNvGrpSpPr/>
        <p:nvPr/>
      </p:nvGrpSpPr>
      <p:grpSpPr>
        <a:xfrm>
          <a:off x="0" y="0"/>
          <a:ext cx="0" cy="0"/>
          <a:chOff x="0" y="0"/>
          <a:chExt cx="0" cy="0"/>
        </a:xfrm>
      </p:grpSpPr>
      <p:sp>
        <p:nvSpPr>
          <p:cNvPr id="123" name="Shape 12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4" name="Shape 1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5" name="Shape 125"/>
        <p:cNvGrpSpPr/>
        <p:nvPr/>
      </p:nvGrpSpPr>
      <p:grpSpPr>
        <a:xfrm>
          <a:off x="0" y="0"/>
          <a:ext cx="0" cy="0"/>
          <a:chOff x="0" y="0"/>
          <a:chExt cx="0" cy="0"/>
        </a:xfrm>
      </p:grpSpPr>
      <p:sp>
        <p:nvSpPr>
          <p:cNvPr id="126" name="Shape 1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8" name="Shape 12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Shape 12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0" name="Shape 1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1" name="Shape 131"/>
        <p:cNvGrpSpPr/>
        <p:nvPr/>
      </p:nvGrpSpPr>
      <p:grpSpPr>
        <a:xfrm>
          <a:off x="0" y="0"/>
          <a:ext cx="0" cy="0"/>
          <a:chOff x="0" y="0"/>
          <a:chExt cx="0" cy="0"/>
        </a:xfrm>
      </p:grpSpPr>
      <p:sp>
        <p:nvSpPr>
          <p:cNvPr id="132" name="Shape 13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33" name="Shape 1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34" name="Shape 134"/>
        <p:cNvGrpSpPr/>
        <p:nvPr/>
      </p:nvGrpSpPr>
      <p:grpSpPr>
        <a:xfrm>
          <a:off x="0" y="0"/>
          <a:ext cx="0" cy="0"/>
          <a:chOff x="0" y="0"/>
          <a:chExt cx="0" cy="0"/>
        </a:xfrm>
      </p:grpSpPr>
      <p:sp>
        <p:nvSpPr>
          <p:cNvPr id="135" name="Shape 13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136" name="Shape 13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7" name="Shape 1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8" name="Shape 138"/>
        <p:cNvGrpSpPr/>
        <p:nvPr/>
      </p:nvGrpSpPr>
      <p:grpSpPr>
        <a:xfrm>
          <a:off x="0" y="0"/>
          <a:ext cx="0" cy="0"/>
          <a:chOff x="0" y="0"/>
          <a:chExt cx="0" cy="0"/>
        </a:xfrm>
      </p:grpSpPr>
      <p:sp>
        <p:nvSpPr>
          <p:cNvPr id="139" name="Shape 1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4" name="Shape 144"/>
        <p:cNvGrpSpPr/>
        <p:nvPr/>
      </p:nvGrpSpPr>
      <p:grpSpPr>
        <a:xfrm>
          <a:off x="0" y="0"/>
          <a:ext cx="0" cy="0"/>
          <a:chOff x="0" y="0"/>
          <a:chExt cx="0" cy="0"/>
        </a:xfrm>
      </p:grpSpPr>
      <p:sp>
        <p:nvSpPr>
          <p:cNvPr id="145" name="Shape 145"/>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6" name="Shape 146"/>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7" name="Shape 1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8" name="Shape 148"/>
        <p:cNvGrpSpPr/>
        <p:nvPr/>
      </p:nvGrpSpPr>
      <p:grpSpPr>
        <a:xfrm>
          <a:off x="0" y="0"/>
          <a:ext cx="0" cy="0"/>
          <a:chOff x="0" y="0"/>
          <a:chExt cx="0" cy="0"/>
        </a:xfrm>
      </p:grpSpPr>
      <p:sp>
        <p:nvSpPr>
          <p:cNvPr id="149" name="Shape 149"/>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0" name="Shape 1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 name="Shape 153"/>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54" name="Shape 1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7" name="Shape 157"/>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8" name="Shape 158"/>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59" name="Shape 1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2" name="Shape 1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63" name="Shape 163"/>
        <p:cNvGrpSpPr/>
        <p:nvPr/>
      </p:nvGrpSpPr>
      <p:grpSpPr>
        <a:xfrm>
          <a:off x="0" y="0"/>
          <a:ext cx="0" cy="0"/>
          <a:chOff x="0" y="0"/>
          <a:chExt cx="0" cy="0"/>
        </a:xfrm>
      </p:grpSpPr>
      <p:sp>
        <p:nvSpPr>
          <p:cNvPr id="164" name="Shape 164"/>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5" name="Shape 165"/>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6" name="Shape 1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67" name="Shape 167"/>
        <p:cNvGrpSpPr/>
        <p:nvPr/>
      </p:nvGrpSpPr>
      <p:grpSpPr>
        <a:xfrm>
          <a:off x="0" y="0"/>
          <a:ext cx="0" cy="0"/>
          <a:chOff x="0" y="0"/>
          <a:chExt cx="0" cy="0"/>
        </a:xfrm>
      </p:grpSpPr>
      <p:sp>
        <p:nvSpPr>
          <p:cNvPr id="168" name="Shape 16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9" name="Shape 1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70" name="Shape 170"/>
        <p:cNvGrpSpPr/>
        <p:nvPr/>
      </p:nvGrpSpPr>
      <p:grpSpPr>
        <a:xfrm>
          <a:off x="0" y="0"/>
          <a:ext cx="0" cy="0"/>
          <a:chOff x="0" y="0"/>
          <a:chExt cx="0" cy="0"/>
        </a:xfrm>
      </p:grpSpPr>
      <p:sp>
        <p:nvSpPr>
          <p:cNvPr id="171" name="Shape 17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3" name="Shape 173"/>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4" name="Shape 174"/>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5" name="Shape 1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76" name="Shape 176"/>
        <p:cNvGrpSpPr/>
        <p:nvPr/>
      </p:nvGrpSpPr>
      <p:grpSpPr>
        <a:xfrm>
          <a:off x="0" y="0"/>
          <a:ext cx="0" cy="0"/>
          <a:chOff x="0" y="0"/>
          <a:chExt cx="0" cy="0"/>
        </a:xfrm>
      </p:grpSpPr>
      <p:sp>
        <p:nvSpPr>
          <p:cNvPr id="177" name="Shape 177"/>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78" name="Shape 1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79" name="Shape 179"/>
        <p:cNvGrpSpPr/>
        <p:nvPr/>
      </p:nvGrpSpPr>
      <p:grpSpPr>
        <a:xfrm>
          <a:off x="0" y="0"/>
          <a:ext cx="0" cy="0"/>
          <a:chOff x="0" y="0"/>
          <a:chExt cx="0" cy="0"/>
        </a:xfrm>
      </p:grpSpPr>
      <p:sp>
        <p:nvSpPr>
          <p:cNvPr id="180" name="Shape 180"/>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181" name="Shape 18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82" name="Shape 1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3" name="Shape 183"/>
        <p:cNvGrpSpPr/>
        <p:nvPr/>
      </p:nvGrpSpPr>
      <p:grpSpPr>
        <a:xfrm>
          <a:off x="0" y="0"/>
          <a:ext cx="0" cy="0"/>
          <a:chOff x="0" y="0"/>
          <a:chExt cx="0" cy="0"/>
        </a:xfrm>
      </p:grpSpPr>
      <p:sp>
        <p:nvSpPr>
          <p:cNvPr id="184" name="Shape 1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2.xml"/><Relationship Id="rId12" Type="http://schemas.openxmlformats.org/officeDocument/2006/relationships/slideLayout" Target="../slideLayouts/slideLayout33.xml"/><Relationship Id="rId1" Type="http://schemas.openxmlformats.org/officeDocument/2006/relationships/image" Target="../media/image1.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00FF"/>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7" name="Shape 9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98" name="Shape 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42" name="Shape 1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43" name="Shape 1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mc:Choice Requires="p14">
      <p:transition spd="slow" p14:dur="25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24.jpg"/><Relationship Id="rId5"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jpg"/><Relationship Id="rId4" Type="http://schemas.openxmlformats.org/officeDocument/2006/relationships/image" Target="../media/image29.jpg"/><Relationship Id="rId5"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jpg"/><Relationship Id="rId4" Type="http://schemas.openxmlformats.org/officeDocument/2006/relationships/image" Target="../media/image32.jpg"/><Relationship Id="rId5" Type="http://schemas.openxmlformats.org/officeDocument/2006/relationships/image" Target="../media/image34.jpg"/><Relationship Id="rId6"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Biltmore house</a:t>
            </a:r>
            <a:endParaRPr/>
          </a:p>
        </p:txBody>
      </p:sp>
      <p:sp>
        <p:nvSpPr>
          <p:cNvPr id="190" name="Shape 19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2400">
                <a:solidFill>
                  <a:srgbClr val="000000"/>
                </a:solidFill>
              </a:rPr>
              <a:t>Bitmore house is the house that slaves kept clean it never got  mest up  one  bit it is  locaed in asheville NC it is a clean giant house it was bulit in 1896 biltmore house is 30 feet tall.</a:t>
            </a:r>
            <a:endParaRPr sz="2400">
              <a:solidFill>
                <a:srgbClr val="000000"/>
              </a:solidFill>
            </a:endParaRPr>
          </a:p>
        </p:txBody>
      </p:sp>
      <p:pic>
        <p:nvPicPr>
          <p:cNvPr id="191" name="Shape 191"/>
          <p:cNvPicPr preferRelativeResize="0"/>
          <p:nvPr/>
        </p:nvPicPr>
        <p:blipFill>
          <a:blip r:embed="rId3">
            <a:alphaModFix/>
          </a:blip>
          <a:stretch>
            <a:fillRect/>
          </a:stretch>
        </p:blipFill>
        <p:spPr>
          <a:xfrm>
            <a:off x="5715000" y="2486013"/>
            <a:ext cx="3429000" cy="2657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ctrTitle"/>
          </p:nvPr>
        </p:nvSpPr>
        <p:spPr>
          <a:xfrm>
            <a:off x="2969700" y="339750"/>
            <a:ext cx="6174300" cy="225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Alegreya Black"/>
                <a:ea typeface="Alegreya Black"/>
                <a:cs typeface="Alegreya Black"/>
                <a:sym typeface="Alegreya Black"/>
              </a:rPr>
              <a:t>Wright brothers ,Tryon palace, state mammal</a:t>
            </a:r>
            <a:endParaRPr>
              <a:latin typeface="Alegreya Black"/>
              <a:ea typeface="Alegreya Black"/>
              <a:cs typeface="Alegreya Black"/>
              <a:sym typeface="Alegreya Black"/>
            </a:endParaRPr>
          </a:p>
        </p:txBody>
      </p:sp>
      <p:sp>
        <p:nvSpPr>
          <p:cNvPr id="252" name="Shape 252"/>
          <p:cNvSpPr txBox="1"/>
          <p:nvPr/>
        </p:nvSpPr>
        <p:spPr>
          <a:xfrm>
            <a:off x="4276350" y="4345200"/>
            <a:ext cx="6842100" cy="798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Softball life</a:t>
            </a:r>
            <a:endParaRPr/>
          </a:p>
        </p:txBody>
      </p:sp>
      <p:sp>
        <p:nvSpPr>
          <p:cNvPr id="258" name="Shape 25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Wright Brothers</a:t>
            </a:r>
            <a:endParaRPr/>
          </a:p>
        </p:txBody>
      </p:sp>
      <p:sp>
        <p:nvSpPr>
          <p:cNvPr id="264" name="Shape 264"/>
          <p:cNvSpPr txBox="1"/>
          <p:nvPr>
            <p:ph idx="1" type="body"/>
          </p:nvPr>
        </p:nvSpPr>
        <p:spPr>
          <a:xfrm>
            <a:off x="311700" y="1152475"/>
            <a:ext cx="8520600" cy="40503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2400">
                <a:solidFill>
                  <a:srgbClr val="666666"/>
                </a:solidFill>
              </a:rPr>
              <a:t>The Wright Brothers are significant NC because they made the first controlled heavier than air powered flights.They were part of NC history in Dec. 17th 1903. They lived in Dayton,Ohio. The Wright Brothers , Orville and Wilbur Wright are important.</a:t>
            </a:r>
            <a:endParaRPr sz="2400">
              <a:solidFill>
                <a:srgbClr val="666666"/>
              </a:solidFill>
            </a:endParaRPr>
          </a:p>
        </p:txBody>
      </p:sp>
      <p:pic>
        <p:nvPicPr>
          <p:cNvPr descr="File:Orville Wilbur Wright.jpg - Wikimedia Commons" id="265" name="Shape 265"/>
          <p:cNvPicPr preferRelativeResize="0"/>
          <p:nvPr/>
        </p:nvPicPr>
        <p:blipFill>
          <a:blip r:embed="rId3">
            <a:alphaModFix/>
          </a:blip>
          <a:stretch>
            <a:fillRect/>
          </a:stretch>
        </p:blipFill>
        <p:spPr>
          <a:xfrm>
            <a:off x="5297925" y="2898425"/>
            <a:ext cx="3846076" cy="2245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Other Interesting facts about the Wright Brothers</a:t>
            </a:r>
            <a:endParaRPr/>
          </a:p>
        </p:txBody>
      </p:sp>
      <p:sp>
        <p:nvSpPr>
          <p:cNvPr id="271" name="Shape 2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sz="2400">
                <a:solidFill>
                  <a:srgbClr val="000000"/>
                </a:solidFill>
              </a:rPr>
              <a:t>Some other interesting facts are there first flight was in Kill Devil Hills near Kitty Hawk. While making their test flights the Wright Brothers wanted a place with big winds, sand for some soft landings and they also wanted place to soar.</a:t>
            </a:r>
            <a:endParaRPr sz="2400">
              <a:solidFill>
                <a:srgbClr val="000000"/>
              </a:solidFill>
            </a:endParaRPr>
          </a:p>
        </p:txBody>
      </p:sp>
      <p:pic>
        <p:nvPicPr>
          <p:cNvPr descr="1902 Wright Brothers&amp;#39; Glider Tests | Historic photo of the W… | Flickr" id="272" name="Shape 272"/>
          <p:cNvPicPr preferRelativeResize="0"/>
          <p:nvPr/>
        </p:nvPicPr>
        <p:blipFill>
          <a:blip r:embed="rId3">
            <a:alphaModFix/>
          </a:blip>
          <a:stretch>
            <a:fillRect/>
          </a:stretch>
        </p:blipFill>
        <p:spPr>
          <a:xfrm>
            <a:off x="4300100" y="2850900"/>
            <a:ext cx="4843899" cy="2292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5146350" y="43315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3C78D8"/>
                </a:solidFill>
                <a:latin typeface="Indie Flower"/>
                <a:ea typeface="Indie Flower"/>
                <a:cs typeface="Indie Flower"/>
                <a:sym typeface="Indie Flower"/>
              </a:rPr>
              <a:t>Tryon Palace</a:t>
            </a:r>
            <a:endParaRPr sz="2400">
              <a:solidFill>
                <a:srgbClr val="3C78D8"/>
              </a:solidFill>
              <a:latin typeface="Indie Flower"/>
              <a:ea typeface="Indie Flower"/>
              <a:cs typeface="Indie Flower"/>
              <a:sym typeface="Indie Flower"/>
            </a:endParaRPr>
          </a:p>
          <a:p>
            <a:pPr indent="0" lvl="0" marL="0" rtl="0">
              <a:spcBef>
                <a:spcPts val="0"/>
              </a:spcBef>
              <a:spcAft>
                <a:spcPts val="0"/>
              </a:spcAft>
              <a:buNone/>
            </a:pPr>
            <a:r>
              <a:t/>
            </a:r>
            <a:endParaRPr sz="2400">
              <a:solidFill>
                <a:srgbClr val="3C78D8"/>
              </a:solidFill>
              <a:latin typeface="Indie Flower"/>
              <a:ea typeface="Indie Flower"/>
              <a:cs typeface="Indie Flower"/>
              <a:sym typeface="Indie Flower"/>
            </a:endParaRPr>
          </a:p>
        </p:txBody>
      </p:sp>
      <p:sp>
        <p:nvSpPr>
          <p:cNvPr id="278" name="Shape 2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00FF"/>
                </a:solidFill>
                <a:latin typeface="Indie Flower"/>
                <a:ea typeface="Indie Flower"/>
                <a:cs typeface="Indie Flower"/>
                <a:sym typeface="Indie Flower"/>
              </a:rPr>
              <a:t>Tryon Palace was built for a home for the royal governor.</a:t>
            </a:r>
            <a:endParaRPr sz="2400">
              <a:solidFill>
                <a:srgbClr val="FF00FF"/>
              </a:solidFill>
              <a:latin typeface="Indie Flower"/>
              <a:ea typeface="Indie Flower"/>
              <a:cs typeface="Indie Flower"/>
              <a:sym typeface="Indie Flower"/>
            </a:endParaRPr>
          </a:p>
          <a:p>
            <a:pPr indent="0" lvl="0" marL="0" rtl="0">
              <a:spcBef>
                <a:spcPts val="1600"/>
              </a:spcBef>
              <a:spcAft>
                <a:spcPts val="0"/>
              </a:spcAft>
              <a:buNone/>
            </a:pPr>
            <a:r>
              <a:rPr lang="en" sz="2400">
                <a:solidFill>
                  <a:srgbClr val="FF00FF"/>
                </a:solidFill>
                <a:latin typeface="Indie Flower"/>
                <a:ea typeface="Indie Flower"/>
                <a:cs typeface="Indie Flower"/>
                <a:sym typeface="Indie Flower"/>
              </a:rPr>
              <a:t>Tryon Palace is located in New Bern north carolina it was built in 1767.</a:t>
            </a:r>
            <a:endParaRPr sz="2400">
              <a:solidFill>
                <a:srgbClr val="FF00FF"/>
              </a:solidFill>
              <a:latin typeface="Indie Flower"/>
              <a:ea typeface="Indie Flower"/>
              <a:cs typeface="Indie Flower"/>
              <a:sym typeface="Indie Flower"/>
            </a:endParaRPr>
          </a:p>
          <a:p>
            <a:pPr indent="0" lvl="0" marL="0" rtl="0">
              <a:spcBef>
                <a:spcPts val="1600"/>
              </a:spcBef>
              <a:spcAft>
                <a:spcPts val="1600"/>
              </a:spcAft>
              <a:buNone/>
            </a:pPr>
            <a:r>
              <a:rPr lang="en" sz="2400">
                <a:solidFill>
                  <a:srgbClr val="FF00FF"/>
                </a:solidFill>
                <a:latin typeface="Indie Flower"/>
                <a:ea typeface="Indie Flower"/>
                <a:cs typeface="Indie Flower"/>
                <a:sym typeface="Indie Flower"/>
              </a:rPr>
              <a:t>The residence of the colonial governor at Newbern north carolina includes historical commentary about why these expenses infuriated many colonists.</a:t>
            </a:r>
            <a:endParaRPr sz="2400">
              <a:solidFill>
                <a:srgbClr val="FF00FF"/>
              </a:solidFill>
              <a:latin typeface="Indie Flower"/>
              <a:ea typeface="Indie Flower"/>
              <a:cs typeface="Indie Flower"/>
              <a:sym typeface="Indie Flower"/>
            </a:endParaRPr>
          </a:p>
        </p:txBody>
      </p:sp>
      <p:pic>
        <p:nvPicPr>
          <p:cNvPr descr="Governor - Free pictures on Pixabay" id="279" name="Shape 279"/>
          <p:cNvPicPr preferRelativeResize="0"/>
          <p:nvPr/>
        </p:nvPicPr>
        <p:blipFill>
          <a:blip r:embed="rId3">
            <a:alphaModFix/>
          </a:blip>
          <a:stretch>
            <a:fillRect/>
          </a:stretch>
        </p:blipFill>
        <p:spPr>
          <a:xfrm>
            <a:off x="0" y="0"/>
            <a:ext cx="2779625" cy="1321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5333550" y="166300"/>
            <a:ext cx="3810600" cy="843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4800">
                <a:solidFill>
                  <a:srgbClr val="3465FF"/>
                </a:solidFill>
              </a:rPr>
              <a:t>Tryon Palace</a:t>
            </a:r>
            <a:endParaRPr sz="4800">
              <a:solidFill>
                <a:srgbClr val="3465FF"/>
              </a:solidFill>
            </a:endParaRPr>
          </a:p>
        </p:txBody>
      </p:sp>
      <p:sp>
        <p:nvSpPr>
          <p:cNvPr id="285" name="Shape 285"/>
          <p:cNvSpPr txBox="1"/>
          <p:nvPr>
            <p:ph idx="1" type="body"/>
          </p:nvPr>
        </p:nvSpPr>
        <p:spPr>
          <a:xfrm>
            <a:off x="311850" y="1247400"/>
            <a:ext cx="8832300" cy="38961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b="1" i="1" lang="en" sz="2400">
                <a:solidFill>
                  <a:srgbClr val="FF00FF"/>
                </a:solidFill>
                <a:latin typeface="Indie Flower"/>
                <a:ea typeface="Indie Flower"/>
                <a:cs typeface="Indie Flower"/>
                <a:sym typeface="Indie Flower"/>
              </a:rPr>
              <a:t>Tryon palace bad laid the groundwork for the building which would be known in his time as Tryon palace before he said from England for north carolina to assume his duties as lieutenant governor 1764.on 9 jan.1767 Hawks and Tryon palace executed a contract,which out lined the particulars for the construction ,which out lined the particulars for the construction of a massive brick structure with wings either side.</a:t>
            </a:r>
            <a:endParaRPr b="1" i="1" sz="2400">
              <a:solidFill>
                <a:schemeClr val="accent5"/>
              </a:solidFill>
              <a:latin typeface="Indie Flower"/>
              <a:ea typeface="Indie Flower"/>
              <a:cs typeface="Indie Flower"/>
              <a:sym typeface="Indie Flower"/>
            </a:endParaRPr>
          </a:p>
        </p:txBody>
      </p:sp>
      <p:pic>
        <p:nvPicPr>
          <p:cNvPr descr="Queens University, Charlotte | Visit CLTblog.com | James Willamor ..." id="286" name="Shape 286"/>
          <p:cNvPicPr preferRelativeResize="0"/>
          <p:nvPr/>
        </p:nvPicPr>
        <p:blipFill>
          <a:blip r:embed="rId3">
            <a:alphaModFix/>
          </a:blip>
          <a:stretch>
            <a:fillRect/>
          </a:stretch>
        </p:blipFill>
        <p:spPr>
          <a:xfrm>
            <a:off x="0" y="0"/>
            <a:ext cx="3251775" cy="1330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0" name="Shape 290"/>
        <p:cNvGrpSpPr/>
        <p:nvPr/>
      </p:nvGrpSpPr>
      <p:grpSpPr>
        <a:xfrm>
          <a:off x="0" y="0"/>
          <a:ext cx="0" cy="0"/>
          <a:chOff x="0" y="0"/>
          <a:chExt cx="0" cy="0"/>
        </a:xfrm>
      </p:grpSpPr>
      <p:sp>
        <p:nvSpPr>
          <p:cNvPr id="291" name="Shape 2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u="sng">
                <a:latin typeface="Indie Flower"/>
                <a:ea typeface="Indie Flower"/>
                <a:cs typeface="Indie Flower"/>
                <a:sym typeface="Indie Flower"/>
              </a:rPr>
              <a:t>State mammal</a:t>
            </a:r>
            <a:endParaRPr u="sng">
              <a:latin typeface="Indie Flower"/>
              <a:ea typeface="Indie Flower"/>
              <a:cs typeface="Indie Flower"/>
              <a:sym typeface="Indie Flower"/>
            </a:endParaRPr>
          </a:p>
          <a:p>
            <a:pPr indent="0" lvl="0" marL="0" rtl="0">
              <a:spcBef>
                <a:spcPts val="0"/>
              </a:spcBef>
              <a:spcAft>
                <a:spcPts val="0"/>
              </a:spcAft>
              <a:buNone/>
            </a:pPr>
            <a:r>
              <a:t/>
            </a:r>
            <a:endParaRPr u="sng">
              <a:latin typeface="Indie Flower"/>
              <a:ea typeface="Indie Flower"/>
              <a:cs typeface="Indie Flower"/>
              <a:sym typeface="Indie Flower"/>
            </a:endParaRPr>
          </a:p>
        </p:txBody>
      </p:sp>
      <p:sp>
        <p:nvSpPr>
          <p:cNvPr id="292" name="Shape 292"/>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b="1" lang="en" sz="2400">
                <a:solidFill>
                  <a:srgbClr val="000000"/>
                </a:solidFill>
                <a:latin typeface="Indie Flower"/>
                <a:ea typeface="Indie Flower"/>
                <a:cs typeface="Indie Flower"/>
                <a:sym typeface="Indie Flower"/>
              </a:rPr>
              <a:t>The state mammal was officially named in 1969. Also in 9169 the lawyers or presidents said well are state mammal will be the gray squirrel.the gray squirrel looks like regular squirrel but it's the state mammal it has big fluffy tail.and its brown and gray all over. The gray squirrel is the state wild animal of kentucky and the state mammal of north carolina.</a:t>
            </a:r>
            <a:endParaRPr b="1" sz="2400">
              <a:solidFill>
                <a:srgbClr val="CC0000"/>
              </a:solidFill>
              <a:latin typeface="Indie Flower"/>
              <a:ea typeface="Indie Flower"/>
              <a:cs typeface="Indie Flower"/>
              <a:sym typeface="Indie Flower"/>
            </a:endParaRPr>
          </a:p>
        </p:txBody>
      </p:sp>
      <p:pic>
        <p:nvPicPr>
          <p:cNvPr descr="Free photo Fauna Rodent Mammal Washington State Squirrel - Max Pixel" id="293" name="Shape 293"/>
          <p:cNvPicPr preferRelativeResize="0"/>
          <p:nvPr/>
        </p:nvPicPr>
        <p:blipFill>
          <a:blip r:embed="rId4">
            <a:alphaModFix/>
          </a:blip>
          <a:stretch>
            <a:fillRect/>
          </a:stretch>
        </p:blipFill>
        <p:spPr>
          <a:xfrm>
            <a:off x="5090025" y="3292075"/>
            <a:ext cx="4053974" cy="185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7" name="Shape 297"/>
        <p:cNvGrpSpPr/>
        <p:nvPr/>
      </p:nvGrpSpPr>
      <p:grpSpPr>
        <a:xfrm>
          <a:off x="0" y="0"/>
          <a:ext cx="0" cy="0"/>
          <a:chOff x="0" y="0"/>
          <a:chExt cx="0" cy="0"/>
        </a:xfrm>
      </p:grpSpPr>
      <p:sp>
        <p:nvSpPr>
          <p:cNvPr id="298" name="Shape 29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Let's learn about Raleigh ,honeybees and Andrew johnson </a:t>
            </a:r>
            <a:endParaRPr/>
          </a:p>
        </p:txBody>
      </p:sp>
      <p:pic>
        <p:nvPicPr>
          <p:cNvPr descr="File:Andrew Johnson portrait.jpg - Wikimedia Commons" id="299" name="Shape 299"/>
          <p:cNvPicPr preferRelativeResize="0"/>
          <p:nvPr/>
        </p:nvPicPr>
        <p:blipFill>
          <a:blip r:embed="rId4">
            <a:alphaModFix/>
          </a:blip>
          <a:stretch>
            <a:fillRect/>
          </a:stretch>
        </p:blipFill>
        <p:spPr>
          <a:xfrm>
            <a:off x="-12" y="1943100"/>
            <a:ext cx="2619375" cy="3200400"/>
          </a:xfrm>
          <a:prstGeom prst="rect">
            <a:avLst/>
          </a:prstGeom>
          <a:noFill/>
          <a:ln>
            <a:noFill/>
          </a:ln>
        </p:spPr>
      </p:pic>
      <p:pic>
        <p:nvPicPr>
          <p:cNvPr descr="Honeybee - Free pictures on Pixabay" id="300" name="Shape 300"/>
          <p:cNvPicPr preferRelativeResize="0"/>
          <p:nvPr/>
        </p:nvPicPr>
        <p:blipFill>
          <a:blip r:embed="rId5">
            <a:alphaModFix/>
          </a:blip>
          <a:stretch>
            <a:fillRect/>
          </a:stretch>
        </p:blipFill>
        <p:spPr>
          <a:xfrm>
            <a:off x="5942025" y="2708350"/>
            <a:ext cx="3201974" cy="2435150"/>
          </a:xfrm>
          <a:prstGeom prst="rect">
            <a:avLst/>
          </a:prstGeom>
          <a:noFill/>
          <a:ln>
            <a:noFill/>
          </a:ln>
        </p:spPr>
      </p:pic>
      <p:sp>
        <p:nvSpPr>
          <p:cNvPr id="301" name="Shape 30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0000"/>
                </a:solidFill>
              </a:rPr>
              <a:t>by:Sarah,bailey ,Erin</a:t>
            </a:r>
            <a:endParaRPr>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Shape 306"/>
          <p:cNvSpPr txBox="1"/>
          <p:nvPr>
            <p:ph type="title"/>
          </p:nvPr>
        </p:nvSpPr>
        <p:spPr>
          <a:xfrm>
            <a:off x="311700" y="83150"/>
            <a:ext cx="8520600" cy="934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7200"/>
              <a:t>                                    Raleigh</a:t>
            </a:r>
            <a:endParaRPr sz="7200"/>
          </a:p>
        </p:txBody>
      </p:sp>
      <p:sp>
        <p:nvSpPr>
          <p:cNvPr id="307" name="Shape 307"/>
          <p:cNvSpPr txBox="1"/>
          <p:nvPr>
            <p:ph idx="1" type="body"/>
          </p:nvPr>
        </p:nvSpPr>
        <p:spPr>
          <a:xfrm>
            <a:off x="311700" y="1152475"/>
            <a:ext cx="8520600" cy="3622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solidFill>
                <a:srgbClr val="741B47"/>
              </a:solidFill>
            </a:endParaRPr>
          </a:p>
          <a:p>
            <a:pPr indent="0" lvl="0" marL="0" rtl="0">
              <a:spcBef>
                <a:spcPts val="1600"/>
              </a:spcBef>
              <a:spcAft>
                <a:spcPts val="0"/>
              </a:spcAft>
              <a:buNone/>
            </a:pPr>
            <a:r>
              <a:t/>
            </a:r>
            <a:endParaRPr>
              <a:solidFill>
                <a:srgbClr val="741B47"/>
              </a:solidFill>
            </a:endParaRPr>
          </a:p>
          <a:p>
            <a:pPr indent="0" lvl="0" marL="0" rtl="0">
              <a:spcBef>
                <a:spcPts val="1600"/>
              </a:spcBef>
              <a:spcAft>
                <a:spcPts val="0"/>
              </a:spcAft>
              <a:buNone/>
            </a:pPr>
            <a:r>
              <a:rPr lang="en">
                <a:solidFill>
                  <a:srgbClr val="741B47"/>
                </a:solidFill>
              </a:rPr>
              <a:t>Where is Raleigh located?? Raleigh is located in NC.</a:t>
            </a:r>
            <a:endParaRPr>
              <a:solidFill>
                <a:srgbClr val="741B47"/>
              </a:solidFill>
            </a:endParaRPr>
          </a:p>
          <a:p>
            <a:pPr indent="0" lvl="0" marL="0" rtl="0">
              <a:spcBef>
                <a:spcPts val="1600"/>
              </a:spcBef>
              <a:spcAft>
                <a:spcPts val="0"/>
              </a:spcAft>
              <a:buNone/>
            </a:pPr>
            <a:r>
              <a:rPr lang="en">
                <a:solidFill>
                  <a:srgbClr val="741B47"/>
                </a:solidFill>
              </a:rPr>
              <a:t>Why is Raleigh significant to NC?? Raleigh is the capital of NC. </a:t>
            </a:r>
            <a:endParaRPr>
              <a:solidFill>
                <a:srgbClr val="741B47"/>
              </a:solidFill>
            </a:endParaRPr>
          </a:p>
          <a:p>
            <a:pPr indent="0" lvl="0" marL="0" rtl="0">
              <a:spcBef>
                <a:spcPts val="1600"/>
              </a:spcBef>
              <a:spcAft>
                <a:spcPts val="0"/>
              </a:spcAft>
              <a:buNone/>
            </a:pPr>
            <a:r>
              <a:rPr lang="en">
                <a:solidFill>
                  <a:srgbClr val="741B47"/>
                </a:solidFill>
              </a:rPr>
              <a:t>Fun facts-                                                                                                                                 </a:t>
            </a:r>
            <a:r>
              <a:rPr lang="en">
                <a:solidFill>
                  <a:srgbClr val="0000FF"/>
                </a:solidFill>
              </a:rPr>
              <a:t>Raleigh grew very slow and experienced  several devastating fires.Raleigh has several colleges established in the second half of the nineteenth century.Raleigh also has numerous .</a:t>
            </a:r>
            <a:endParaRPr>
              <a:solidFill>
                <a:srgbClr val="0000FF"/>
              </a:solidFill>
            </a:endParaRPr>
          </a:p>
          <a:p>
            <a:pPr indent="0" lvl="0" marL="0" rtl="0">
              <a:spcBef>
                <a:spcPts val="1600"/>
              </a:spcBef>
              <a:spcAft>
                <a:spcPts val="0"/>
              </a:spcAft>
              <a:buNone/>
            </a:pPr>
            <a:r>
              <a:t/>
            </a:r>
            <a:endParaRPr>
              <a:solidFill>
                <a:srgbClr val="741B47"/>
              </a:solidFill>
            </a:endParaRPr>
          </a:p>
          <a:p>
            <a:pPr indent="0" lvl="0" marL="0" rtl="0">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D85C6"/>
        </a:solidFill>
      </p:bgPr>
    </p:bg>
    <p:spTree>
      <p:nvGrpSpPr>
        <p:cNvPr id="311" name="Shape 311"/>
        <p:cNvGrpSpPr/>
        <p:nvPr/>
      </p:nvGrpSpPr>
      <p:grpSpPr>
        <a:xfrm>
          <a:off x="0" y="0"/>
          <a:ext cx="0" cy="0"/>
          <a:chOff x="0" y="0"/>
          <a:chExt cx="0" cy="0"/>
        </a:xfrm>
      </p:grpSpPr>
      <p:sp>
        <p:nvSpPr>
          <p:cNvPr id="312" name="Shape 3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                      </a:t>
            </a:r>
            <a:r>
              <a:rPr lang="en">
                <a:solidFill>
                  <a:srgbClr val="00FFFF"/>
                </a:solidFill>
                <a:latin typeface="Permanent Marker"/>
                <a:ea typeface="Permanent Marker"/>
                <a:cs typeface="Permanent Marker"/>
                <a:sym typeface="Permanent Marker"/>
              </a:rPr>
              <a:t>   Honey bees</a:t>
            </a:r>
            <a:endParaRPr>
              <a:solidFill>
                <a:srgbClr val="00FFFF"/>
              </a:solidFill>
              <a:latin typeface="Permanent Marker"/>
              <a:ea typeface="Permanent Marker"/>
              <a:cs typeface="Permanent Marker"/>
              <a:sym typeface="Permanent Marker"/>
            </a:endParaRPr>
          </a:p>
        </p:txBody>
      </p:sp>
      <p:sp>
        <p:nvSpPr>
          <p:cNvPr id="313" name="Shape 313"/>
          <p:cNvSpPr txBox="1"/>
          <p:nvPr>
            <p:ph idx="1" type="body"/>
          </p:nvPr>
        </p:nvSpPr>
        <p:spPr>
          <a:xfrm>
            <a:off x="311700" y="1152475"/>
            <a:ext cx="8520600" cy="3416400"/>
          </a:xfrm>
          <a:prstGeom prst="rect">
            <a:avLst/>
          </a:prstGeom>
          <a:ln cap="flat" cmpd="sng" w="9525">
            <a:solidFill>
              <a:srgbClr val="4A86E8"/>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1600"/>
              </a:spcAft>
              <a:buNone/>
            </a:pPr>
            <a:r>
              <a:rPr lang="en">
                <a:solidFill>
                  <a:srgbClr val="38761D"/>
                </a:solidFill>
                <a:latin typeface="Ultra"/>
                <a:ea typeface="Ultra"/>
                <a:cs typeface="Ultra"/>
                <a:sym typeface="Ultra"/>
              </a:rPr>
              <a:t>The honey bee was named the state insect in 1973.the honey bee produces honey for our state that's why it's significant for our state .by the mid 1700s beeswax used widely for candles and cosmetics .requiring little effort and high rewards the practice of beekeeping was well established across the state by 1800.honey bees have played an important role in ncs agricultural economy . native to europe, africa,and asia honeybees reached north america aboard  english vessels as early as 1622.                                                         </a:t>
            </a:r>
            <a:endParaRPr>
              <a:solidFill>
                <a:srgbClr val="38761D"/>
              </a:solidFill>
              <a:latin typeface="Ultra"/>
              <a:ea typeface="Ultra"/>
              <a:cs typeface="Ultra"/>
              <a:sym typeface="Ultra"/>
            </a:endParaRPr>
          </a:p>
        </p:txBody>
      </p:sp>
      <p:pic>
        <p:nvPicPr>
          <p:cNvPr descr="File:Honey Bee on Willow Catkin (5419305106).jpg - Wikimedia Commons" id="314" name="Shape 314"/>
          <p:cNvPicPr preferRelativeResize="0"/>
          <p:nvPr/>
        </p:nvPicPr>
        <p:blipFill>
          <a:blip r:embed="rId3">
            <a:alphaModFix/>
          </a:blip>
          <a:stretch>
            <a:fillRect/>
          </a:stretch>
        </p:blipFill>
        <p:spPr>
          <a:xfrm>
            <a:off x="7839975" y="0"/>
            <a:ext cx="1304026" cy="1259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cxnSp>
        <p:nvCxnSpPr>
          <p:cNvPr id="196" name="Shape 196"/>
          <p:cNvCxnSpPr/>
          <p:nvPr/>
        </p:nvCxnSpPr>
        <p:spPr>
          <a:xfrm>
            <a:off x="593525" y="1279925"/>
            <a:ext cx="42300" cy="84000"/>
          </a:xfrm>
          <a:prstGeom prst="straightConnector1">
            <a:avLst/>
          </a:prstGeom>
          <a:noFill/>
          <a:ln cap="flat" cmpd="sng" w="9525">
            <a:solidFill>
              <a:schemeClr val="dk2"/>
            </a:solidFill>
            <a:prstDash val="solid"/>
            <a:round/>
            <a:headEnd len="med" w="med" type="none"/>
            <a:tailEnd len="med" w="med" type="none"/>
          </a:ln>
        </p:spPr>
      </p:cxnSp>
      <p:sp>
        <p:nvSpPr>
          <p:cNvPr id="197" name="Shape 1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O Henry	</a:t>
            </a:r>
            <a:endParaRPr/>
          </a:p>
        </p:txBody>
      </p:sp>
      <p:sp>
        <p:nvSpPr>
          <p:cNvPr id="198" name="Shape 19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457200" rtl="0">
              <a:spcBef>
                <a:spcPts val="0"/>
              </a:spcBef>
              <a:spcAft>
                <a:spcPts val="0"/>
              </a:spcAft>
              <a:buClr>
                <a:srgbClr val="000000"/>
              </a:buClr>
              <a:buSzPts val="3600"/>
              <a:buChar char="●"/>
            </a:pPr>
            <a:r>
              <a:rPr lang="en" sz="3600">
                <a:solidFill>
                  <a:srgbClr val="000000"/>
                </a:solidFill>
              </a:rPr>
              <a:t>His name is William Sydney Porter</a:t>
            </a:r>
            <a:endParaRPr sz="3600">
              <a:solidFill>
                <a:srgbClr val="000000"/>
              </a:solidFill>
            </a:endParaRPr>
          </a:p>
          <a:p>
            <a:pPr indent="-457200" lvl="0" marL="457200" rtl="0">
              <a:spcBef>
                <a:spcPts val="0"/>
              </a:spcBef>
              <a:spcAft>
                <a:spcPts val="0"/>
              </a:spcAft>
              <a:buClr>
                <a:srgbClr val="000000"/>
              </a:buClr>
              <a:buSzPts val="3600"/>
              <a:buChar char="●"/>
            </a:pPr>
            <a:r>
              <a:rPr lang="en" sz="3600">
                <a:solidFill>
                  <a:srgbClr val="000000"/>
                </a:solidFill>
              </a:rPr>
              <a:t>He was born in 1910</a:t>
            </a:r>
            <a:endParaRPr sz="3600">
              <a:solidFill>
                <a:srgbClr val="000000"/>
              </a:solidFill>
            </a:endParaRPr>
          </a:p>
          <a:p>
            <a:pPr indent="-457200" lvl="0" marL="457200" rtl="0">
              <a:spcBef>
                <a:spcPts val="0"/>
              </a:spcBef>
              <a:spcAft>
                <a:spcPts val="0"/>
              </a:spcAft>
              <a:buClr>
                <a:srgbClr val="000000"/>
              </a:buClr>
              <a:buSzPts val="3600"/>
              <a:buChar char="●"/>
            </a:pPr>
            <a:r>
              <a:rPr lang="en" sz="3600">
                <a:solidFill>
                  <a:srgbClr val="000000"/>
                </a:solidFill>
              </a:rPr>
              <a:t>He is significant because he is one of the most famous short story writers in America</a:t>
            </a:r>
            <a:endParaRPr sz="36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8" name="Shape 318"/>
        <p:cNvGrpSpPr/>
        <p:nvPr/>
      </p:nvGrpSpPr>
      <p:grpSpPr>
        <a:xfrm>
          <a:off x="0" y="0"/>
          <a:ext cx="0" cy="0"/>
          <a:chOff x="0" y="0"/>
          <a:chExt cx="0" cy="0"/>
        </a:xfrm>
      </p:grpSpPr>
      <p:sp>
        <p:nvSpPr>
          <p:cNvPr id="319" name="Shape 319"/>
          <p:cNvSpPr txBox="1"/>
          <p:nvPr>
            <p:ph type="ctrTitle"/>
          </p:nvPr>
        </p:nvSpPr>
        <p:spPr>
          <a:xfrm>
            <a:off x="311700" y="542675"/>
            <a:ext cx="8520600" cy="7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Andrew johnson</a:t>
            </a:r>
            <a:endParaRPr/>
          </a:p>
        </p:txBody>
      </p:sp>
      <p:sp>
        <p:nvSpPr>
          <p:cNvPr id="320" name="Shape 320"/>
          <p:cNvSpPr txBox="1"/>
          <p:nvPr>
            <p:ph idx="1" type="subTitle"/>
          </p:nvPr>
        </p:nvSpPr>
        <p:spPr>
          <a:xfrm>
            <a:off x="311700" y="1335275"/>
            <a:ext cx="8520600" cy="3511200"/>
          </a:xfrm>
          <a:prstGeom prst="rect">
            <a:avLst/>
          </a:prstGeom>
          <a:ln cap="flat" cmpd="sng" w="9525">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9900"/>
                </a:solidFill>
              </a:rPr>
              <a:t>Why is he significant to NC?He is significant to NC for being the president to take over when Abraham lincoln died.</a:t>
            </a:r>
            <a:r>
              <a:rPr lang="en">
                <a:solidFill>
                  <a:srgbClr val="00FF00"/>
                </a:solidFill>
              </a:rPr>
              <a:t>When was he part of NC history?Andrew Johnson was the 17th president of the united States starting in 1865-1869.</a:t>
            </a:r>
            <a:r>
              <a:rPr lang="en">
                <a:solidFill>
                  <a:srgbClr val="9900FF"/>
                </a:solidFill>
              </a:rPr>
              <a:t>Where did he live in north carolina?Andrew lived in Raleigh he moved there when he was a teenageer.</a:t>
            </a:r>
            <a:r>
              <a:rPr lang="en">
                <a:solidFill>
                  <a:srgbClr val="FFFF00"/>
                </a:solidFill>
              </a:rPr>
              <a:t>fun facts-he was born december 29th .He became mayor in 1834. </a:t>
            </a:r>
            <a:endParaRPr>
              <a:solidFill>
                <a:srgbClr val="FFFF00"/>
              </a:solidFill>
            </a:endParaRPr>
          </a:p>
          <a:p>
            <a:pPr indent="0" lvl="0" marL="0" rtl="0" algn="l">
              <a:spcBef>
                <a:spcPts val="0"/>
              </a:spcBef>
              <a:spcAft>
                <a:spcPts val="0"/>
              </a:spcAft>
              <a:buNone/>
            </a:pPr>
            <a:r>
              <a:t/>
            </a:r>
            <a:endParaRPr>
              <a:solidFill>
                <a:srgbClr val="00FF00"/>
              </a:solidFill>
            </a:endParaRPr>
          </a:p>
          <a:p>
            <a:pPr indent="0" lvl="0" marL="0" rtl="0" algn="l">
              <a:spcBef>
                <a:spcPts val="0"/>
              </a:spcBef>
              <a:spcAft>
                <a:spcPts val="0"/>
              </a:spcAft>
              <a:buNone/>
            </a:pPr>
            <a:r>
              <a:rPr lang="en">
                <a:solidFill>
                  <a:srgbClr val="000000"/>
                </a:solidFill>
              </a:rPr>
              <a:t>  </a:t>
            </a:r>
            <a:endParaRPr>
              <a:solidFill>
                <a:srgbClr val="000000"/>
              </a:solidFill>
            </a:endParaRPr>
          </a:p>
        </p:txBody>
      </p:sp>
      <p:pic>
        <p:nvPicPr>
          <p:cNvPr descr="File:Andrew Johnson by Washington B. Cooper, after 1866 - DSC03246 ..." id="321" name="Shape 321"/>
          <p:cNvPicPr preferRelativeResize="0"/>
          <p:nvPr/>
        </p:nvPicPr>
        <p:blipFill>
          <a:blip r:embed="rId4">
            <a:alphaModFix/>
          </a:blip>
          <a:stretch>
            <a:fillRect/>
          </a:stretch>
        </p:blipFill>
        <p:spPr>
          <a:xfrm>
            <a:off x="5820077" y="0"/>
            <a:ext cx="1775199" cy="128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1000"/>
                                        <p:tgtEl>
                                          <p:spTgt spid="3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1000"/>
                                        <p:tgtEl>
                                          <p:spTgt spid="32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1000"/>
                                        <p:tgtEl>
                                          <p:spTgt spid="3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25" name="Shape 325"/>
        <p:cNvGrpSpPr/>
        <p:nvPr/>
      </p:nvGrpSpPr>
      <p:grpSpPr>
        <a:xfrm>
          <a:off x="0" y="0"/>
          <a:ext cx="0" cy="0"/>
          <a:chOff x="0" y="0"/>
          <a:chExt cx="0" cy="0"/>
        </a:xfrm>
      </p:grpSpPr>
      <p:sp>
        <p:nvSpPr>
          <p:cNvPr id="326" name="Shape 326"/>
          <p:cNvSpPr txBox="1"/>
          <p:nvPr>
            <p:ph type="ctrTitle"/>
          </p:nvPr>
        </p:nvSpPr>
        <p:spPr>
          <a:xfrm>
            <a:off x="3112225" y="0"/>
            <a:ext cx="5720100" cy="27972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latin typeface="Indie Flower"/>
                <a:ea typeface="Indie Flower"/>
                <a:cs typeface="Indie Flower"/>
                <a:sym typeface="Indie Flower"/>
              </a:rPr>
              <a:t>Cardinal , Kill Devil Hills And James K Polk</a:t>
            </a:r>
            <a:endParaRPr>
              <a:latin typeface="Indie Flower"/>
              <a:ea typeface="Indie Flower"/>
              <a:cs typeface="Indie Flower"/>
              <a:sym typeface="Indie Flower"/>
            </a:endParaRPr>
          </a:p>
        </p:txBody>
      </p:sp>
      <p:sp>
        <p:nvSpPr>
          <p:cNvPr id="327" name="Shape 327"/>
          <p:cNvSpPr txBox="1"/>
          <p:nvPr>
            <p:ph idx="1" type="subTitle"/>
          </p:nvPr>
        </p:nvSpPr>
        <p:spPr>
          <a:xfrm>
            <a:off x="3456725" y="2834125"/>
            <a:ext cx="5375700" cy="1145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By : Rainey Keith , Taylin Waters , Rylee Harrison and Riley Tittle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1" name="Shape 331"/>
        <p:cNvGrpSpPr/>
        <p:nvPr/>
      </p:nvGrpSpPr>
      <p:grpSpPr>
        <a:xfrm>
          <a:off x="0" y="0"/>
          <a:ext cx="0" cy="0"/>
          <a:chOff x="0" y="0"/>
          <a:chExt cx="0" cy="0"/>
        </a:xfrm>
      </p:grpSpPr>
      <p:sp>
        <p:nvSpPr>
          <p:cNvPr id="332" name="Shape 3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u="sng">
                <a:latin typeface="Permanent Marker"/>
                <a:ea typeface="Permanent Marker"/>
                <a:cs typeface="Permanent Marker"/>
                <a:sym typeface="Permanent Marker"/>
              </a:rPr>
              <a:t>                           Cardinal </a:t>
            </a:r>
            <a:endParaRPr u="sng">
              <a:latin typeface="Permanent Marker"/>
              <a:ea typeface="Permanent Marker"/>
              <a:cs typeface="Permanent Marker"/>
              <a:sym typeface="Permanent Marker"/>
            </a:endParaRPr>
          </a:p>
        </p:txBody>
      </p:sp>
      <p:sp>
        <p:nvSpPr>
          <p:cNvPr id="333" name="Shape 3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FF0000"/>
                </a:solidFill>
              </a:rPr>
              <a:t>The Cardinal is our state bird . The Cardinal is significance to North Carolina because the cardinal was by no means at the session . Did you know that 10 years earlier they had a different state bird ? The cardinal is sometimes known as the Northern cardinal . The male cardinal is bright red , while the female cardinal´s are staying safe being mixtures of </a:t>
            </a:r>
            <a:r>
              <a:rPr lang="en" sz="2400">
                <a:solidFill>
                  <a:srgbClr val="783F04"/>
                </a:solidFill>
              </a:rPr>
              <a:t>brown</a:t>
            </a:r>
            <a:r>
              <a:rPr lang="en" sz="2400">
                <a:solidFill>
                  <a:srgbClr val="FF0000"/>
                </a:solidFill>
              </a:rPr>
              <a:t> ,</a:t>
            </a:r>
            <a:r>
              <a:rPr lang="en" sz="2400">
                <a:solidFill>
                  <a:schemeClr val="accent3"/>
                </a:solidFill>
              </a:rPr>
              <a:t> </a:t>
            </a:r>
            <a:r>
              <a:rPr lang="en" sz="2400">
                <a:solidFill>
                  <a:srgbClr val="999999"/>
                </a:solidFill>
              </a:rPr>
              <a:t>gray </a:t>
            </a:r>
            <a:r>
              <a:rPr lang="en" sz="2400">
                <a:solidFill>
                  <a:srgbClr val="FF0000"/>
                </a:solidFill>
              </a:rPr>
              <a:t>and red. They do not migrate and stay in the united states all year long .</a:t>
            </a:r>
            <a:endParaRPr sz="2400">
              <a:solidFill>
                <a:srgbClr val="FF0000"/>
              </a:solidFill>
            </a:endParaRPr>
          </a:p>
          <a:p>
            <a:pPr indent="0" lvl="0" marL="0" rtl="0">
              <a:spcBef>
                <a:spcPts val="1600"/>
              </a:spcBef>
              <a:spcAft>
                <a:spcPts val="1600"/>
              </a:spcAft>
              <a:buNone/>
            </a:pPr>
            <a:r>
              <a:t/>
            </a:r>
            <a:endParaRPr>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Shape 338"/>
          <p:cNvSpPr txBox="1"/>
          <p:nvPr>
            <p:ph type="title"/>
          </p:nvPr>
        </p:nvSpPr>
        <p:spPr>
          <a:xfrm>
            <a:off x="130675" y="0"/>
            <a:ext cx="8547300" cy="580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inyon Script"/>
                <a:ea typeface="Pinyon Script"/>
                <a:cs typeface="Pinyon Script"/>
                <a:sym typeface="Pinyon Script"/>
              </a:rPr>
              <a:t>                   </a:t>
            </a:r>
            <a:r>
              <a:rPr lang="en" sz="3600">
                <a:latin typeface="Pinyon Script"/>
                <a:ea typeface="Pinyon Script"/>
                <a:cs typeface="Pinyon Script"/>
                <a:sym typeface="Pinyon Script"/>
              </a:rPr>
              <a:t>Kill Devil Hills   </a:t>
            </a:r>
            <a:r>
              <a:rPr lang="en">
                <a:latin typeface="Pinyon Script"/>
                <a:ea typeface="Pinyon Script"/>
                <a:cs typeface="Pinyon Script"/>
                <a:sym typeface="Pinyon Script"/>
              </a:rPr>
              <a:t>    </a:t>
            </a:r>
            <a:endParaRPr>
              <a:latin typeface="Pinyon Script"/>
              <a:ea typeface="Pinyon Script"/>
              <a:cs typeface="Pinyon Script"/>
              <a:sym typeface="Pinyon Script"/>
            </a:endParaRPr>
          </a:p>
        </p:txBody>
      </p:sp>
      <p:sp>
        <p:nvSpPr>
          <p:cNvPr id="339" name="Shape 339"/>
          <p:cNvSpPr txBox="1"/>
          <p:nvPr/>
        </p:nvSpPr>
        <p:spPr>
          <a:xfrm>
            <a:off x="64050" y="688975"/>
            <a:ext cx="8873400" cy="891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latin typeface="Ultra"/>
                <a:ea typeface="Ultra"/>
                <a:cs typeface="Ultra"/>
                <a:sym typeface="Ultra"/>
              </a:rPr>
              <a:t>Kill Devil Hills is significant to North Carolina because that's where the Wright Brothers took their first flight.</a:t>
            </a:r>
            <a:endParaRPr sz="1100">
              <a:latin typeface="Ultra"/>
              <a:ea typeface="Ultra"/>
              <a:cs typeface="Ultra"/>
              <a:sym typeface="Ultra"/>
            </a:endParaRPr>
          </a:p>
        </p:txBody>
      </p:sp>
      <p:sp>
        <p:nvSpPr>
          <p:cNvPr id="340" name="Shape 340"/>
          <p:cNvSpPr txBox="1"/>
          <p:nvPr/>
        </p:nvSpPr>
        <p:spPr>
          <a:xfrm>
            <a:off x="-71275" y="1057742"/>
            <a:ext cx="8814300" cy="26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1" name="Shape 341"/>
          <p:cNvSpPr txBox="1"/>
          <p:nvPr/>
        </p:nvSpPr>
        <p:spPr>
          <a:xfrm>
            <a:off x="143925" y="1057742"/>
            <a:ext cx="8547300" cy="260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200">
              <a:latin typeface="Ultra"/>
              <a:ea typeface="Ultra"/>
              <a:cs typeface="Ultra"/>
              <a:sym typeface="Ultra"/>
            </a:endParaRPr>
          </a:p>
        </p:txBody>
      </p:sp>
      <p:sp>
        <p:nvSpPr>
          <p:cNvPr id="342" name="Shape 342"/>
          <p:cNvSpPr txBox="1"/>
          <p:nvPr/>
        </p:nvSpPr>
        <p:spPr>
          <a:xfrm>
            <a:off x="2625200" y="1317847"/>
            <a:ext cx="9646800" cy="1152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latin typeface="Ultra"/>
                <a:ea typeface="Ultra"/>
                <a:cs typeface="Ultra"/>
                <a:sym typeface="Ultra"/>
              </a:rPr>
              <a:t>Kill Devil Hills is located in the Outer Banks.</a:t>
            </a:r>
            <a:endParaRPr sz="1800">
              <a:latin typeface="Ultra"/>
              <a:ea typeface="Ultra"/>
              <a:cs typeface="Ultra"/>
              <a:sym typeface="Ultra"/>
            </a:endParaRPr>
          </a:p>
        </p:txBody>
      </p:sp>
      <p:sp>
        <p:nvSpPr>
          <p:cNvPr id="343" name="Shape 343"/>
          <p:cNvSpPr txBox="1"/>
          <p:nvPr/>
        </p:nvSpPr>
        <p:spPr>
          <a:xfrm>
            <a:off x="1638220" y="3139527"/>
            <a:ext cx="8956500" cy="875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4" name="Shape 344"/>
          <p:cNvSpPr txBox="1"/>
          <p:nvPr/>
        </p:nvSpPr>
        <p:spPr>
          <a:xfrm>
            <a:off x="0" y="1688150"/>
            <a:ext cx="3593400" cy="3348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latin typeface="Ultra"/>
                <a:ea typeface="Ultra"/>
                <a:cs typeface="Ultra"/>
                <a:sym typeface="Ultra"/>
              </a:rPr>
              <a:t>The Wright Brothers have a memorial in Kill Devil  Hills that is 60 feet tall made with gray granite which is or state rock.</a:t>
            </a:r>
            <a:endParaRPr>
              <a:latin typeface="Ultra"/>
              <a:ea typeface="Ultra"/>
              <a:cs typeface="Ultra"/>
              <a:sym typeface="Ultra"/>
            </a:endParaRPr>
          </a:p>
        </p:txBody>
      </p:sp>
      <p:pic>
        <p:nvPicPr>
          <p:cNvPr descr="File:Wright Brothers National Memorial, Kill Devil Hills, North ..." id="345" name="Shape 345"/>
          <p:cNvPicPr preferRelativeResize="0"/>
          <p:nvPr/>
        </p:nvPicPr>
        <p:blipFill>
          <a:blip r:embed="rId4">
            <a:alphaModFix/>
          </a:blip>
          <a:stretch>
            <a:fillRect/>
          </a:stretch>
        </p:blipFill>
        <p:spPr>
          <a:xfrm>
            <a:off x="3" y="2908463"/>
            <a:ext cx="1982450" cy="2840871"/>
          </a:xfrm>
          <a:prstGeom prst="rect">
            <a:avLst/>
          </a:prstGeom>
          <a:noFill/>
          <a:ln>
            <a:noFill/>
          </a:ln>
        </p:spPr>
      </p:pic>
      <p:pic>
        <p:nvPicPr>
          <p:cNvPr descr="File:1905 Wright Flyer Kill Devil Hills.jpg - Wikimedia Commons" id="346" name="Shape 346"/>
          <p:cNvPicPr preferRelativeResize="0"/>
          <p:nvPr/>
        </p:nvPicPr>
        <p:blipFill rotWithShape="1">
          <a:blip r:embed="rId5">
            <a:alphaModFix/>
          </a:blip>
          <a:srcRect b="-351410" l="295360" r="-295360" t="351410"/>
          <a:stretch/>
        </p:blipFill>
        <p:spPr>
          <a:xfrm flipH="1">
            <a:off x="9966966" y="968025"/>
            <a:ext cx="1749488" cy="1051275"/>
          </a:xfrm>
          <a:prstGeom prst="rect">
            <a:avLst/>
          </a:prstGeom>
          <a:noFill/>
          <a:ln>
            <a:noFill/>
          </a:ln>
        </p:spPr>
      </p:pic>
      <p:sp>
        <p:nvSpPr>
          <p:cNvPr id="347" name="Shape 347"/>
          <p:cNvSpPr txBox="1"/>
          <p:nvPr/>
        </p:nvSpPr>
        <p:spPr>
          <a:xfrm>
            <a:off x="2993450" y="3848725"/>
            <a:ext cx="201900" cy="16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1" name="Shape 351"/>
        <p:cNvGrpSpPr/>
        <p:nvPr/>
      </p:nvGrpSpPr>
      <p:grpSpPr>
        <a:xfrm>
          <a:off x="0" y="0"/>
          <a:ext cx="0" cy="0"/>
          <a:chOff x="0" y="0"/>
          <a:chExt cx="0" cy="0"/>
        </a:xfrm>
      </p:grpSpPr>
      <p:sp>
        <p:nvSpPr>
          <p:cNvPr id="352" name="Shape 352"/>
          <p:cNvSpPr txBox="1"/>
          <p:nvPr>
            <p:ph type="title"/>
          </p:nvPr>
        </p:nvSpPr>
        <p:spPr>
          <a:xfrm>
            <a:off x="311700" y="166300"/>
            <a:ext cx="8520600" cy="875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       </a:t>
            </a:r>
            <a:r>
              <a:rPr lang="en">
                <a:solidFill>
                  <a:srgbClr val="FF0000"/>
                </a:solidFill>
              </a:rPr>
              <a:t>                       </a:t>
            </a:r>
            <a:r>
              <a:rPr lang="en" sz="3000">
                <a:solidFill>
                  <a:srgbClr val="0000FF"/>
                </a:solidFill>
              </a:rPr>
              <a:t>James K Polk</a:t>
            </a:r>
            <a:endParaRPr sz="3000">
              <a:solidFill>
                <a:srgbClr val="0000FF"/>
              </a:solidFill>
            </a:endParaRPr>
          </a:p>
        </p:txBody>
      </p:sp>
      <p:sp>
        <p:nvSpPr>
          <p:cNvPr id="353" name="Shape 353"/>
          <p:cNvSpPr txBox="1"/>
          <p:nvPr>
            <p:ph idx="1" type="body"/>
          </p:nvPr>
        </p:nvSpPr>
        <p:spPr>
          <a:xfrm>
            <a:off x="311700" y="933075"/>
            <a:ext cx="8520600" cy="4210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0000FF"/>
                </a:solidFill>
                <a:latin typeface="Indie Flower"/>
                <a:ea typeface="Indie Flower"/>
                <a:cs typeface="Indie Flower"/>
                <a:sym typeface="Indie Flower"/>
              </a:rPr>
              <a:t>James K Polk was the 11 president of the United States.</a:t>
            </a:r>
            <a:endParaRPr sz="2400">
              <a:solidFill>
                <a:srgbClr val="0000FF"/>
              </a:solidFill>
              <a:latin typeface="Indie Flower"/>
              <a:ea typeface="Indie Flower"/>
              <a:cs typeface="Indie Flower"/>
              <a:sym typeface="Indie Flower"/>
            </a:endParaRPr>
          </a:p>
          <a:p>
            <a:pPr indent="0" lvl="0" marL="0" rtl="0">
              <a:spcBef>
                <a:spcPts val="1600"/>
              </a:spcBef>
              <a:spcAft>
                <a:spcPts val="0"/>
              </a:spcAft>
              <a:buNone/>
            </a:pPr>
            <a:r>
              <a:rPr lang="en" sz="2400">
                <a:solidFill>
                  <a:srgbClr val="0000FF"/>
                </a:solidFill>
                <a:latin typeface="Indie Flower"/>
                <a:ea typeface="Indie Flower"/>
                <a:cs typeface="Indie Flower"/>
                <a:sym typeface="Indie Flower"/>
              </a:rPr>
              <a:t>Polk was apart of the united states from 1845-1849</a:t>
            </a:r>
            <a:endParaRPr sz="2400">
              <a:solidFill>
                <a:srgbClr val="0000FF"/>
              </a:solidFill>
              <a:latin typeface="Indie Flower"/>
              <a:ea typeface="Indie Flower"/>
              <a:cs typeface="Indie Flower"/>
              <a:sym typeface="Indie Flower"/>
            </a:endParaRPr>
          </a:p>
          <a:p>
            <a:pPr indent="0" lvl="0" marL="0" rtl="0">
              <a:spcBef>
                <a:spcPts val="1600"/>
              </a:spcBef>
              <a:spcAft>
                <a:spcPts val="0"/>
              </a:spcAft>
              <a:buNone/>
            </a:pPr>
            <a:r>
              <a:rPr lang="en" sz="2400">
                <a:solidFill>
                  <a:srgbClr val="0000FF"/>
                </a:solidFill>
                <a:latin typeface="Indie Flower"/>
                <a:ea typeface="Indie Flower"/>
                <a:cs typeface="Indie Flower"/>
                <a:sym typeface="Indie Flower"/>
              </a:rPr>
              <a:t>James was born in mecklenburg county, NC and died in Nashville,Tennessee</a:t>
            </a:r>
            <a:endParaRPr sz="2400">
              <a:solidFill>
                <a:srgbClr val="0000FF"/>
              </a:solidFill>
              <a:latin typeface="Indie Flower"/>
              <a:ea typeface="Indie Flower"/>
              <a:cs typeface="Indie Flower"/>
              <a:sym typeface="Indie Flower"/>
            </a:endParaRPr>
          </a:p>
          <a:p>
            <a:pPr indent="0" lvl="0" marL="0" rtl="0">
              <a:spcBef>
                <a:spcPts val="1600"/>
              </a:spcBef>
              <a:spcAft>
                <a:spcPts val="0"/>
              </a:spcAft>
              <a:buNone/>
            </a:pPr>
            <a:r>
              <a:rPr lang="en" sz="2400">
                <a:solidFill>
                  <a:srgbClr val="0000FF"/>
                </a:solidFill>
                <a:latin typeface="Indie Flower"/>
                <a:ea typeface="Indie Flower"/>
                <a:cs typeface="Indie Flower"/>
                <a:sym typeface="Indie Flower"/>
              </a:rPr>
              <a:t>He was married to sarah childress polk. They had no children</a:t>
            </a:r>
            <a:endParaRPr sz="2400">
              <a:solidFill>
                <a:srgbClr val="0000FF"/>
              </a:solidFill>
              <a:latin typeface="Indie Flower"/>
              <a:ea typeface="Indie Flower"/>
              <a:cs typeface="Indie Flower"/>
              <a:sym typeface="Indie Flower"/>
            </a:endParaRPr>
          </a:p>
          <a:p>
            <a:pPr indent="0" lvl="0" marL="0" rtl="0">
              <a:spcBef>
                <a:spcPts val="1600"/>
              </a:spcBef>
              <a:spcAft>
                <a:spcPts val="0"/>
              </a:spcAft>
              <a:buNone/>
            </a:pPr>
            <a:r>
              <a:rPr lang="en" sz="2400">
                <a:solidFill>
                  <a:srgbClr val="0000FF"/>
                </a:solidFill>
                <a:latin typeface="Indie Flower"/>
                <a:ea typeface="Indie Flower"/>
                <a:cs typeface="Indie Flower"/>
                <a:sym typeface="Indie Flower"/>
              </a:rPr>
              <a:t>The K is for Knox in James K polk</a:t>
            </a:r>
            <a:endParaRPr sz="2400">
              <a:solidFill>
                <a:srgbClr val="0000FF"/>
              </a:solidFill>
              <a:latin typeface="Indie Flower"/>
              <a:ea typeface="Indie Flower"/>
              <a:cs typeface="Indie Flower"/>
              <a:sym typeface="Indie Flower"/>
            </a:endParaRPr>
          </a:p>
          <a:p>
            <a:pPr indent="0" lvl="0" marL="0" rtl="0">
              <a:spcBef>
                <a:spcPts val="1600"/>
              </a:spcBef>
              <a:spcAft>
                <a:spcPts val="0"/>
              </a:spcAft>
              <a:buNone/>
            </a:pPr>
            <a:r>
              <a:rPr lang="en" sz="2400">
                <a:solidFill>
                  <a:srgbClr val="0000FF"/>
                </a:solidFill>
                <a:latin typeface="Indie Flower"/>
                <a:ea typeface="Indie Flower"/>
                <a:cs typeface="Indie Flower"/>
                <a:sym typeface="Indie Flower"/>
              </a:rPr>
              <a:t>Born: 11/02/1795 Died: 06/15/1849</a:t>
            </a:r>
            <a:endParaRPr sz="2400">
              <a:solidFill>
                <a:srgbClr val="0000FF"/>
              </a:solidFill>
              <a:latin typeface="Indie Flower"/>
              <a:ea typeface="Indie Flower"/>
              <a:cs typeface="Indie Flower"/>
              <a:sym typeface="Indie Flower"/>
            </a:endParaRPr>
          </a:p>
          <a:p>
            <a:pPr indent="0" lvl="0" marL="0" rtl="0">
              <a:spcBef>
                <a:spcPts val="1600"/>
              </a:spcBef>
              <a:spcAft>
                <a:spcPts val="0"/>
              </a:spcAft>
              <a:buNone/>
            </a:pPr>
            <a:r>
              <a:t/>
            </a:r>
            <a:endParaRPr sz="2400">
              <a:solidFill>
                <a:srgbClr val="FF0000"/>
              </a:solidFill>
              <a:latin typeface="Indie Flower"/>
              <a:ea typeface="Indie Flower"/>
              <a:cs typeface="Indie Flower"/>
              <a:sym typeface="Indie Flower"/>
            </a:endParaRPr>
          </a:p>
          <a:p>
            <a:pPr indent="0" lvl="0" marL="0" rtl="0">
              <a:spcBef>
                <a:spcPts val="1600"/>
              </a:spcBef>
              <a:spcAft>
                <a:spcPts val="1600"/>
              </a:spcAft>
              <a:buNone/>
            </a:pPr>
            <a:r>
              <a:t/>
            </a:r>
            <a:endParaRPr sz="2400">
              <a:solidFill>
                <a:srgbClr val="FF0000"/>
              </a:solidFill>
              <a:latin typeface="Indie Flower"/>
              <a:ea typeface="Indie Flower"/>
              <a:cs typeface="Indie Flower"/>
              <a:sym typeface="Indie Flower"/>
            </a:endParaRPr>
          </a:p>
        </p:txBody>
      </p:sp>
      <p:pic>
        <p:nvPicPr>
          <p:cNvPr descr="File:James Polk restored.jpg - Wikimedia Commons" id="354" name="Shape 354"/>
          <p:cNvPicPr preferRelativeResize="0"/>
          <p:nvPr/>
        </p:nvPicPr>
        <p:blipFill>
          <a:blip r:embed="rId4">
            <a:alphaModFix/>
          </a:blip>
          <a:stretch>
            <a:fillRect/>
          </a:stretch>
        </p:blipFill>
        <p:spPr>
          <a:xfrm>
            <a:off x="274625" y="5345426"/>
            <a:ext cx="8594726" cy="7483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58" name="Shape 358"/>
        <p:cNvGrpSpPr/>
        <p:nvPr/>
      </p:nvGrpSpPr>
      <p:grpSpPr>
        <a:xfrm>
          <a:off x="0" y="0"/>
          <a:ext cx="0" cy="0"/>
          <a:chOff x="0" y="0"/>
          <a:chExt cx="0" cy="0"/>
        </a:xfrm>
      </p:grpSpPr>
      <p:sp>
        <p:nvSpPr>
          <p:cNvPr id="359" name="Shape 359"/>
          <p:cNvSpPr txBox="1"/>
          <p:nvPr>
            <p:ph type="title"/>
          </p:nvPr>
        </p:nvSpPr>
        <p:spPr>
          <a:xfrm>
            <a:off x="406800" y="34375"/>
            <a:ext cx="8286600" cy="166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        Blackbeard,Roanoke island,Scotch Bonnet</a:t>
            </a:r>
            <a:endParaRPr/>
          </a:p>
          <a:p>
            <a:pPr indent="0" lvl="0" marL="0" rtl="0">
              <a:spcBef>
                <a:spcPts val="0"/>
              </a:spcBef>
              <a:spcAft>
                <a:spcPts val="0"/>
              </a:spcAft>
              <a:buNone/>
            </a:pPr>
            <a:r>
              <a:t/>
            </a:r>
            <a:endParaRPr/>
          </a:p>
          <a:p>
            <a:pPr indent="0" lvl="0" marL="0" rtl="0" algn="ctr">
              <a:spcBef>
                <a:spcPts val="0"/>
              </a:spcBef>
              <a:spcAft>
                <a:spcPts val="0"/>
              </a:spcAft>
              <a:buNone/>
            </a:pPr>
            <a:r>
              <a:rPr lang="en"/>
              <a:t>By: Jorge Henry Devin Daniel Rigo</a:t>
            </a:r>
            <a:endParaRPr/>
          </a:p>
        </p:txBody>
      </p:sp>
      <p:sp>
        <p:nvSpPr>
          <p:cNvPr id="360" name="Shape 360"/>
          <p:cNvSpPr txBox="1"/>
          <p:nvPr>
            <p:ph idx="1" type="body"/>
          </p:nvPr>
        </p:nvSpPr>
        <p:spPr>
          <a:xfrm>
            <a:off x="311700" y="1848715"/>
            <a:ext cx="8520600" cy="24336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pic>
        <p:nvPicPr>
          <p:cNvPr descr="File:The Capture of the Pirate Blackbeard 1718 by Jean Leon Gerome ..." id="361" name="Shape 361"/>
          <p:cNvPicPr preferRelativeResize="0"/>
          <p:nvPr/>
        </p:nvPicPr>
        <p:blipFill>
          <a:blip r:embed="rId3">
            <a:alphaModFix/>
          </a:blip>
          <a:stretch>
            <a:fillRect/>
          </a:stretch>
        </p:blipFill>
        <p:spPr>
          <a:xfrm>
            <a:off x="0" y="1848725"/>
            <a:ext cx="3295075" cy="1663250"/>
          </a:xfrm>
          <a:prstGeom prst="rect">
            <a:avLst/>
          </a:prstGeom>
          <a:noFill/>
          <a:ln>
            <a:noFill/>
          </a:ln>
        </p:spPr>
      </p:pic>
      <p:pic>
        <p:nvPicPr>
          <p:cNvPr descr="File:Cymatium pyrum01.jpg - Wikimedia Commons" id="362" name="Shape 362"/>
          <p:cNvPicPr preferRelativeResize="0"/>
          <p:nvPr/>
        </p:nvPicPr>
        <p:blipFill>
          <a:blip r:embed="rId4">
            <a:alphaModFix/>
          </a:blip>
          <a:stretch>
            <a:fillRect/>
          </a:stretch>
        </p:blipFill>
        <p:spPr>
          <a:xfrm>
            <a:off x="3366375" y="1993736"/>
            <a:ext cx="3195650" cy="1274978"/>
          </a:xfrm>
          <a:prstGeom prst="rect">
            <a:avLst/>
          </a:prstGeom>
          <a:noFill/>
          <a:ln>
            <a:noFill/>
          </a:ln>
        </p:spPr>
      </p:pic>
      <p:pic>
        <p:nvPicPr>
          <p:cNvPr descr="Free stock photo of dawn, dusk, evening" id="363" name="Shape 363"/>
          <p:cNvPicPr preferRelativeResize="0"/>
          <p:nvPr/>
        </p:nvPicPr>
        <p:blipFill>
          <a:blip r:embed="rId5">
            <a:alphaModFix/>
          </a:blip>
          <a:stretch>
            <a:fillRect/>
          </a:stretch>
        </p:blipFill>
        <p:spPr>
          <a:xfrm flipH="1" rot="87">
            <a:off x="-151895" y="3663128"/>
            <a:ext cx="4559420" cy="1222787"/>
          </a:xfrm>
          <a:prstGeom prst="rect">
            <a:avLst/>
          </a:prstGeom>
          <a:noFill/>
          <a:ln>
            <a:noFill/>
          </a:ln>
        </p:spPr>
      </p:pic>
      <p:pic>
        <p:nvPicPr>
          <p:cNvPr descr="File:USACE John H Kerr Dam and Lake.jpg - Wikimedia Commons" id="364" name="Shape 364"/>
          <p:cNvPicPr preferRelativeResize="0"/>
          <p:nvPr/>
        </p:nvPicPr>
        <p:blipFill>
          <a:blip r:embed="rId6">
            <a:alphaModFix/>
          </a:blip>
          <a:stretch>
            <a:fillRect/>
          </a:stretch>
        </p:blipFill>
        <p:spPr>
          <a:xfrm>
            <a:off x="4595650" y="3140750"/>
            <a:ext cx="4455049" cy="1663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8" name="Shape 368"/>
        <p:cNvGrpSpPr/>
        <p:nvPr/>
      </p:nvGrpSpPr>
      <p:grpSpPr>
        <a:xfrm>
          <a:off x="0" y="0"/>
          <a:ext cx="0" cy="0"/>
          <a:chOff x="0" y="0"/>
          <a:chExt cx="0" cy="0"/>
        </a:xfrm>
      </p:grpSpPr>
      <p:sp>
        <p:nvSpPr>
          <p:cNvPr id="369" name="Shape 369"/>
          <p:cNvSpPr txBox="1"/>
          <p:nvPr>
            <p:ph type="title"/>
          </p:nvPr>
        </p:nvSpPr>
        <p:spPr>
          <a:xfrm>
            <a:off x="534550" y="445025"/>
            <a:ext cx="8297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u="sng">
                <a:solidFill>
                  <a:srgbClr val="FF0000"/>
                </a:solidFill>
                <a:latin typeface="Pinyon Script"/>
                <a:ea typeface="Pinyon Script"/>
                <a:cs typeface="Pinyon Script"/>
                <a:sym typeface="Pinyon Script"/>
              </a:rPr>
              <a:t>Scotch Bonnet</a:t>
            </a:r>
            <a:endParaRPr b="1" sz="4800" u="sng">
              <a:solidFill>
                <a:srgbClr val="FF0000"/>
              </a:solidFill>
              <a:latin typeface="Pinyon Script"/>
              <a:ea typeface="Pinyon Script"/>
              <a:cs typeface="Pinyon Script"/>
              <a:sym typeface="Pinyon Script"/>
            </a:endParaRPr>
          </a:p>
        </p:txBody>
      </p:sp>
      <p:sp>
        <p:nvSpPr>
          <p:cNvPr id="370" name="Shape 370"/>
          <p:cNvSpPr txBox="1"/>
          <p:nvPr>
            <p:ph idx="1" type="body"/>
          </p:nvPr>
        </p:nvSpPr>
        <p:spPr>
          <a:xfrm>
            <a:off x="311700" y="1152475"/>
            <a:ext cx="8520600" cy="4145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0000"/>
                </a:solidFill>
              </a:rPr>
              <a:t>The officially name: the name is hence.</a:t>
            </a:r>
            <a:endParaRPr>
              <a:solidFill>
                <a:srgbClr val="FF0000"/>
              </a:solidFill>
            </a:endParaRPr>
          </a:p>
          <a:p>
            <a:pPr indent="0" lvl="0" marL="0" rtl="0">
              <a:spcBef>
                <a:spcPts val="1600"/>
              </a:spcBef>
              <a:spcAft>
                <a:spcPts val="0"/>
              </a:spcAft>
              <a:buNone/>
            </a:pPr>
            <a:r>
              <a:rPr lang="en">
                <a:solidFill>
                  <a:srgbClr val="FF0000"/>
                </a:solidFill>
              </a:rPr>
              <a:t>Other interesting fact:it is a rare shell.</a:t>
            </a:r>
            <a:endParaRPr>
              <a:solidFill>
                <a:srgbClr val="FF0000"/>
              </a:solidFill>
            </a:endParaRPr>
          </a:p>
          <a:p>
            <a:pPr indent="0" lvl="0" marL="0" rtl="0">
              <a:spcBef>
                <a:spcPts val="1600"/>
              </a:spcBef>
              <a:spcAft>
                <a:spcPts val="0"/>
              </a:spcAft>
              <a:buNone/>
            </a:pPr>
            <a:r>
              <a:rPr lang="en">
                <a:solidFill>
                  <a:srgbClr val="FF0000"/>
                </a:solidFill>
              </a:rPr>
              <a:t>Other interesting fact: It`s pattern of small orange squares.</a:t>
            </a:r>
            <a:endParaRPr>
              <a:solidFill>
                <a:srgbClr val="FF0000"/>
              </a:solidFill>
            </a:endParaRPr>
          </a:p>
          <a:p>
            <a:pPr indent="0" lvl="0" marL="0" rtl="0">
              <a:spcBef>
                <a:spcPts val="1600"/>
              </a:spcBef>
              <a:spcAft>
                <a:spcPts val="0"/>
              </a:spcAft>
              <a:buNone/>
            </a:pPr>
            <a:r>
              <a:rPr lang="en">
                <a:solidFill>
                  <a:srgbClr val="FF0000"/>
                </a:solidFill>
              </a:rPr>
              <a:t>Other interesting fact: it is 3 to 3 ½ inches in length fully grown.</a:t>
            </a:r>
            <a:endParaRPr>
              <a:solidFill>
                <a:srgbClr val="FF0000"/>
              </a:solidFill>
            </a:endParaRPr>
          </a:p>
          <a:p>
            <a:pPr indent="0" lvl="0" marL="0" rtl="0">
              <a:spcBef>
                <a:spcPts val="1600"/>
              </a:spcBef>
              <a:spcAft>
                <a:spcPts val="0"/>
              </a:spcAft>
              <a:buNone/>
            </a:pPr>
            <a:r>
              <a:rPr lang="en">
                <a:solidFill>
                  <a:srgbClr val="FF0000"/>
                </a:solidFill>
              </a:rPr>
              <a:t>Other interesting fact: it is a member of the helmet family.</a:t>
            </a:r>
            <a:endParaRPr>
              <a:solidFill>
                <a:srgbClr val="FF0000"/>
              </a:solidFill>
            </a:endParaRPr>
          </a:p>
          <a:p>
            <a:pPr indent="0" lvl="0" marL="0" rtl="0">
              <a:spcBef>
                <a:spcPts val="1600"/>
              </a:spcBef>
              <a:spcAft>
                <a:spcPts val="0"/>
              </a:spcAft>
              <a:buNone/>
            </a:pPr>
            <a:r>
              <a:rPr lang="en">
                <a:solidFill>
                  <a:srgbClr val="FF0000"/>
                </a:solidFill>
              </a:rPr>
              <a:t>Other interesting fact: jimmy johnson able to find only two scotch bonnet.</a:t>
            </a:r>
            <a:endParaRPr>
              <a:solidFill>
                <a:srgbClr val="FF0000"/>
              </a:solidFill>
            </a:endParaRPr>
          </a:p>
          <a:p>
            <a:pPr indent="0" lvl="0" marL="0" rtl="0">
              <a:spcBef>
                <a:spcPts val="1600"/>
              </a:spcBef>
              <a:spcAft>
                <a:spcPts val="0"/>
              </a:spcAft>
              <a:buNone/>
            </a:pPr>
            <a:r>
              <a:rPr lang="en">
                <a:solidFill>
                  <a:srgbClr val="FF0000"/>
                </a:solidFill>
              </a:rPr>
              <a:t> Why it is significant to nc: it is found in nc.</a:t>
            </a:r>
            <a:endParaRPr>
              <a:solidFill>
                <a:srgbClr val="FF0000"/>
              </a:solidFill>
            </a:endParaRPr>
          </a:p>
          <a:p>
            <a:pPr indent="0" lvl="0" marL="0" rtl="0">
              <a:spcBef>
                <a:spcPts val="1600"/>
              </a:spcBef>
              <a:spcAft>
                <a:spcPts val="0"/>
              </a:spcAft>
              <a:buNone/>
            </a:pPr>
            <a:r>
              <a:rPr lang="en">
                <a:solidFill>
                  <a:srgbClr val="FF0000"/>
                </a:solidFill>
              </a:rPr>
              <a:t>What they looked like:It looked like little girls hats they wear.</a:t>
            </a:r>
            <a:endParaRPr>
              <a:solidFill>
                <a:srgbClr val="FF0000"/>
              </a:solidFill>
            </a:endParaRPr>
          </a:p>
          <a:p>
            <a:pPr indent="0" lvl="0" marL="0" rtl="0">
              <a:spcBef>
                <a:spcPts val="1600"/>
              </a:spcBef>
              <a:spcAft>
                <a:spcPts val="0"/>
              </a:spcAft>
              <a:buNone/>
            </a:pPr>
            <a:r>
              <a:t/>
            </a:r>
            <a:endParaRPr>
              <a:solidFill>
                <a:srgbClr val="FF0000"/>
              </a:solidFill>
            </a:endParaRPr>
          </a:p>
          <a:p>
            <a:pPr indent="0" lvl="0" marL="0" rtl="0">
              <a:spcBef>
                <a:spcPts val="1600"/>
              </a:spcBef>
              <a:spcAft>
                <a:spcPts val="0"/>
              </a:spcAft>
              <a:buNone/>
            </a:pPr>
            <a:r>
              <a:t/>
            </a:r>
            <a:endParaRPr>
              <a:solidFill>
                <a:srgbClr val="FF0000"/>
              </a:solidFill>
            </a:endParaRPr>
          </a:p>
          <a:p>
            <a:pPr indent="0" lvl="0" marL="0" rtl="0">
              <a:spcBef>
                <a:spcPts val="1600"/>
              </a:spcBef>
              <a:spcAft>
                <a:spcPts val="1600"/>
              </a:spcAft>
              <a:buNone/>
            </a:pPr>
            <a:r>
              <a:t/>
            </a:r>
            <a:endParaRPr>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74" name="Shape 374"/>
        <p:cNvGrpSpPr/>
        <p:nvPr/>
      </p:nvGrpSpPr>
      <p:grpSpPr>
        <a:xfrm>
          <a:off x="0" y="0"/>
          <a:ext cx="0" cy="0"/>
          <a:chOff x="0" y="0"/>
          <a:chExt cx="0" cy="0"/>
        </a:xfrm>
      </p:grpSpPr>
      <p:sp>
        <p:nvSpPr>
          <p:cNvPr id="375" name="Shape 375"/>
          <p:cNvSpPr txBox="1"/>
          <p:nvPr>
            <p:ph type="title"/>
          </p:nvPr>
        </p:nvSpPr>
        <p:spPr>
          <a:xfrm>
            <a:off x="2102825" y="397950"/>
            <a:ext cx="3912300" cy="707400"/>
          </a:xfrm>
          <a:prstGeom prst="rect">
            <a:avLst/>
          </a:prstGeom>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457200" lvl="0" marL="457200" rtl="0">
              <a:spcBef>
                <a:spcPts val="0"/>
              </a:spcBef>
              <a:spcAft>
                <a:spcPts val="0"/>
              </a:spcAft>
              <a:buNone/>
            </a:pPr>
            <a:r>
              <a:rPr lang="en" u="sng">
                <a:solidFill>
                  <a:srgbClr val="00FF00"/>
                </a:solidFill>
                <a:latin typeface="Pinyon Script"/>
                <a:ea typeface="Pinyon Script"/>
                <a:cs typeface="Pinyon Script"/>
                <a:sym typeface="Pinyon Script"/>
              </a:rPr>
              <a:t>Blackbeard </a:t>
            </a:r>
            <a:r>
              <a:rPr lang="en" u="sng">
                <a:latin typeface="Pinyon Script"/>
                <a:ea typeface="Pinyon Script"/>
                <a:cs typeface="Pinyon Script"/>
                <a:sym typeface="Pinyon Script"/>
              </a:rPr>
              <a:t>   </a:t>
            </a:r>
            <a:r>
              <a:rPr lang="en" u="sng"/>
              <a:t>                   </a:t>
            </a:r>
            <a:endParaRPr u="sng"/>
          </a:p>
        </p:txBody>
      </p:sp>
      <p:sp>
        <p:nvSpPr>
          <p:cNvPr id="376" name="Shape 376"/>
          <p:cNvSpPr txBox="1"/>
          <p:nvPr>
            <p:ph idx="1" type="body"/>
          </p:nvPr>
        </p:nvSpPr>
        <p:spPr>
          <a:xfrm>
            <a:off x="326000" y="953850"/>
            <a:ext cx="8627100" cy="4916700"/>
          </a:xfrm>
          <a:prstGeom prst="rect">
            <a:avLst/>
          </a:prstGeom>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00FF00"/>
                </a:solidFill>
              </a:rPr>
              <a:t> </a:t>
            </a:r>
            <a:r>
              <a:rPr lang="en" sz="2400">
                <a:solidFill>
                  <a:srgbClr val="00FF00"/>
                </a:solidFill>
                <a:latin typeface="Permanent Marker"/>
                <a:ea typeface="Permanent Marker"/>
                <a:cs typeface="Permanent Marker"/>
                <a:sym typeface="Permanent Marker"/>
              </a:rPr>
              <a:t>1.When people heard the name Blackbeard they freaked out</a:t>
            </a:r>
            <a:endParaRPr sz="2400">
              <a:solidFill>
                <a:srgbClr val="00FF00"/>
              </a:solidFill>
              <a:latin typeface="Permanent Marker"/>
              <a:ea typeface="Permanent Marker"/>
              <a:cs typeface="Permanent Marker"/>
              <a:sym typeface="Permanent Marker"/>
            </a:endParaRPr>
          </a:p>
          <a:p>
            <a:pPr indent="0" lvl="0" marL="0" rtl="0">
              <a:spcBef>
                <a:spcPts val="1600"/>
              </a:spcBef>
              <a:spcAft>
                <a:spcPts val="0"/>
              </a:spcAft>
              <a:buNone/>
            </a:pPr>
            <a:r>
              <a:rPr lang="en" sz="2400">
                <a:solidFill>
                  <a:srgbClr val="00FF00"/>
                </a:solidFill>
                <a:latin typeface="Permanent Marker"/>
                <a:ea typeface="Permanent Marker"/>
                <a:cs typeface="Permanent Marker"/>
                <a:sym typeface="Permanent Marker"/>
              </a:rPr>
              <a:t>2. Experts say Blackbeard had 2-14 wifes.</a:t>
            </a:r>
            <a:endParaRPr sz="2400">
              <a:solidFill>
                <a:srgbClr val="00FF00"/>
              </a:solidFill>
              <a:latin typeface="Permanent Marker"/>
              <a:ea typeface="Permanent Marker"/>
              <a:cs typeface="Permanent Marker"/>
              <a:sym typeface="Permanent Marker"/>
            </a:endParaRPr>
          </a:p>
          <a:p>
            <a:pPr indent="0" lvl="0" marL="0" rtl="0">
              <a:spcBef>
                <a:spcPts val="1600"/>
              </a:spcBef>
              <a:spcAft>
                <a:spcPts val="0"/>
              </a:spcAft>
              <a:buNone/>
            </a:pPr>
            <a:r>
              <a:rPr lang="en" sz="2400">
                <a:solidFill>
                  <a:srgbClr val="00FF00"/>
                </a:solidFill>
                <a:latin typeface="Pinyon Script"/>
                <a:ea typeface="Pinyon Script"/>
                <a:cs typeface="Pinyon Script"/>
                <a:sym typeface="Pinyon Script"/>
              </a:rPr>
              <a:t>3.</a:t>
            </a:r>
            <a:r>
              <a:rPr lang="en" sz="2400">
                <a:solidFill>
                  <a:srgbClr val="00FF00"/>
                </a:solidFill>
                <a:latin typeface="Permanent Marker"/>
                <a:ea typeface="Permanent Marker"/>
                <a:cs typeface="Permanent Marker"/>
                <a:sym typeface="Permanent Marker"/>
              </a:rPr>
              <a:t>Blackbeard was experts creating a frightening image not only by how he looked,but by what he did</a:t>
            </a:r>
            <a:r>
              <a:rPr lang="en" sz="2400">
                <a:solidFill>
                  <a:srgbClr val="00FF00"/>
                </a:solidFill>
                <a:latin typeface="Pinyon Script"/>
                <a:ea typeface="Pinyon Script"/>
                <a:cs typeface="Pinyon Script"/>
                <a:sym typeface="Pinyon Script"/>
              </a:rPr>
              <a:t>.</a:t>
            </a:r>
            <a:endParaRPr sz="2400">
              <a:solidFill>
                <a:srgbClr val="00FF00"/>
              </a:solidFill>
              <a:latin typeface="Pinyon Script"/>
              <a:ea typeface="Pinyon Script"/>
              <a:cs typeface="Pinyon Script"/>
              <a:sym typeface="Pinyon Script"/>
            </a:endParaRPr>
          </a:p>
          <a:p>
            <a:pPr indent="0" lvl="0" marL="0" rtl="0">
              <a:spcBef>
                <a:spcPts val="1600"/>
              </a:spcBef>
              <a:spcAft>
                <a:spcPts val="0"/>
              </a:spcAft>
              <a:buNone/>
            </a:pPr>
            <a:r>
              <a:rPr lang="en" sz="2400">
                <a:solidFill>
                  <a:srgbClr val="00FF00"/>
                </a:solidFill>
                <a:latin typeface="Pinyon Script"/>
                <a:ea typeface="Pinyon Script"/>
                <a:cs typeface="Pinyon Script"/>
                <a:sym typeface="Pinyon Script"/>
              </a:rPr>
              <a:t>4</a:t>
            </a:r>
            <a:r>
              <a:rPr lang="en" sz="2400">
                <a:solidFill>
                  <a:srgbClr val="00FF00"/>
                </a:solidFill>
                <a:latin typeface="Permanent Marker"/>
                <a:ea typeface="Permanent Marker"/>
                <a:cs typeface="Permanent Marker"/>
                <a:sym typeface="Permanent Marker"/>
              </a:rPr>
              <a:t>.He was most likely from england</a:t>
            </a:r>
            <a:endParaRPr sz="2400">
              <a:solidFill>
                <a:srgbClr val="00FF00"/>
              </a:solidFill>
              <a:latin typeface="Permanent Marker"/>
              <a:ea typeface="Permanent Marker"/>
              <a:cs typeface="Permanent Marker"/>
              <a:sym typeface="Permanent Marker"/>
            </a:endParaRPr>
          </a:p>
          <a:p>
            <a:pPr indent="0" lvl="0" marL="0" rtl="0">
              <a:spcBef>
                <a:spcPts val="1600"/>
              </a:spcBef>
              <a:spcAft>
                <a:spcPts val="0"/>
              </a:spcAft>
              <a:buNone/>
            </a:pPr>
            <a:r>
              <a:rPr lang="en" sz="2400">
                <a:solidFill>
                  <a:srgbClr val="00FF00"/>
                </a:solidFill>
                <a:latin typeface="Permanent Marker"/>
                <a:ea typeface="Permanent Marker"/>
                <a:cs typeface="Permanent Marker"/>
                <a:sym typeface="Permanent Marker"/>
              </a:rPr>
              <a:t>5.He became captain in most likely a  1718.</a:t>
            </a:r>
            <a:endParaRPr sz="2400">
              <a:solidFill>
                <a:srgbClr val="00FF00"/>
              </a:solidFill>
              <a:latin typeface="Permanent Marker"/>
              <a:ea typeface="Permanent Marker"/>
              <a:cs typeface="Permanent Marker"/>
              <a:sym typeface="Permanent Marker"/>
            </a:endParaRPr>
          </a:p>
          <a:p>
            <a:pPr indent="0" lvl="0" marL="0" rtl="0">
              <a:spcBef>
                <a:spcPts val="1600"/>
              </a:spcBef>
              <a:spcAft>
                <a:spcPts val="0"/>
              </a:spcAft>
              <a:buNone/>
            </a:pPr>
            <a:r>
              <a:t/>
            </a:r>
            <a:endParaRPr sz="2400">
              <a:solidFill>
                <a:srgbClr val="000000"/>
              </a:solidFill>
            </a:endParaRPr>
          </a:p>
          <a:p>
            <a:pPr indent="0" lvl="0" marL="0" rtl="0">
              <a:spcBef>
                <a:spcPts val="1600"/>
              </a:spcBef>
              <a:spcAft>
                <a:spcPts val="0"/>
              </a:spcAft>
              <a:buNone/>
            </a:pPr>
            <a:r>
              <a:t/>
            </a:r>
            <a:endParaRPr sz="2400">
              <a:solidFill>
                <a:srgbClr val="000000"/>
              </a:solidFill>
            </a:endParaRPr>
          </a:p>
          <a:p>
            <a:pPr indent="0" lvl="0" marL="0" rtl="0">
              <a:spcBef>
                <a:spcPts val="1600"/>
              </a:spcBef>
              <a:spcAft>
                <a:spcPts val="0"/>
              </a:spcAft>
              <a:buNone/>
            </a:pPr>
            <a:r>
              <a:t/>
            </a:r>
            <a:endParaRPr sz="2400">
              <a:solidFill>
                <a:srgbClr val="000000"/>
              </a:solidFill>
            </a:endParaRPr>
          </a:p>
          <a:p>
            <a:pPr indent="0" lvl="0" marL="0" rtl="0">
              <a:spcBef>
                <a:spcPts val="1600"/>
              </a:spcBef>
              <a:spcAft>
                <a:spcPts val="1600"/>
              </a:spcAft>
              <a:buNone/>
            </a:pPr>
            <a:r>
              <a:t/>
            </a:r>
            <a:endParaRPr sz="24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Shape 3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latin typeface="Pinyon Script"/>
                <a:ea typeface="Pinyon Script"/>
                <a:cs typeface="Pinyon Script"/>
                <a:sym typeface="Pinyon Script"/>
              </a:rPr>
              <a:t>Roanoke Island</a:t>
            </a:r>
            <a:endParaRPr>
              <a:latin typeface="Pinyon Script"/>
              <a:ea typeface="Pinyon Script"/>
              <a:cs typeface="Pinyon Script"/>
              <a:sym typeface="Pinyon Script"/>
            </a:endParaRPr>
          </a:p>
        </p:txBody>
      </p:sp>
      <p:sp>
        <p:nvSpPr>
          <p:cNvPr id="382" name="Shape 38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Roanoke island is signif is located on the coast of North carolina.icant to North carolina because North carolina has symbols,flag,capital, and bodies.The first colony established Roanoke island.Roanoke island</a:t>
            </a:r>
            <a:endParaRPr/>
          </a:p>
          <a:p>
            <a:pPr indent="0" lvl="0" marL="0" rtl="0">
              <a:spcBef>
                <a:spcPts val="1600"/>
              </a:spcBef>
              <a:spcAft>
                <a:spcPts val="0"/>
              </a:spcAft>
              <a:buNone/>
            </a:pPr>
            <a:r>
              <a:rPr lang="en" sz="3000">
                <a:latin typeface="Pinyon Script"/>
                <a:ea typeface="Pinyon Script"/>
                <a:cs typeface="Pinyon Script"/>
                <a:sym typeface="Pinyon Script"/>
              </a:rPr>
              <a:t>Interesting facts</a:t>
            </a:r>
            <a:r>
              <a:rPr lang="en" sz="2400">
                <a:latin typeface="Pinyon Script"/>
                <a:ea typeface="Pinyon Script"/>
                <a:cs typeface="Pinyon Script"/>
                <a:sym typeface="Pinyon Script"/>
              </a:rPr>
              <a:t> </a:t>
            </a:r>
            <a:r>
              <a:rPr lang="en"/>
              <a:t>                         </a:t>
            </a:r>
            <a:endParaRPr sz="2400"/>
          </a:p>
          <a:p>
            <a:pPr indent="-342900" lvl="0" marL="457200" rtl="0">
              <a:spcBef>
                <a:spcPts val="1600"/>
              </a:spcBef>
              <a:spcAft>
                <a:spcPts val="0"/>
              </a:spcAft>
              <a:buSzPts val="1800"/>
              <a:buAutoNum type="arabicPeriod"/>
            </a:pPr>
            <a:r>
              <a:rPr lang="en"/>
              <a:t>In 1590 white was finally able to secure passage back</a:t>
            </a:r>
            <a:endParaRPr/>
          </a:p>
          <a:p>
            <a:pPr indent="0" lvl="0" marL="0" rtl="0">
              <a:spcBef>
                <a:spcPts val="1600"/>
              </a:spcBef>
              <a:spcAft>
                <a:spcPts val="0"/>
              </a:spcAft>
              <a:buNone/>
            </a:pPr>
            <a:r>
              <a:rPr lang="en"/>
              <a:t>to Roanoke island.</a:t>
            </a:r>
            <a:endParaRPr/>
          </a:p>
          <a:p>
            <a:pPr indent="0" lvl="0" marL="0" rtl="0">
              <a:spcBef>
                <a:spcPts val="1600"/>
              </a:spcBef>
              <a:spcAft>
                <a:spcPts val="0"/>
              </a:spcAft>
              <a:buNone/>
            </a:pPr>
            <a:r>
              <a:rPr lang="en"/>
              <a:t>2.    Nearly 4,000 North carolina enlisted,over 150 men.</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latin typeface="Permanent Marker"/>
              <a:ea typeface="Permanent Marker"/>
              <a:cs typeface="Permanent Marker"/>
              <a:sym typeface="Permanent Marker"/>
            </a:endParaRPr>
          </a:p>
        </p:txBody>
      </p:sp>
      <p:pic>
        <p:nvPicPr>
          <p:cNvPr descr="File:USACE John H Kerr Dam and Lake.jpg - Wikimedia Commons" id="383" name="Shape 383"/>
          <p:cNvPicPr preferRelativeResize="0"/>
          <p:nvPr/>
        </p:nvPicPr>
        <p:blipFill>
          <a:blip r:embed="rId3">
            <a:alphaModFix/>
          </a:blip>
          <a:stretch>
            <a:fillRect/>
          </a:stretch>
        </p:blipFill>
        <p:spPr>
          <a:xfrm>
            <a:off x="6277000" y="2202825"/>
            <a:ext cx="2801651" cy="2940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Shape 203"/>
          <p:cNvPicPr preferRelativeResize="0"/>
          <p:nvPr/>
        </p:nvPicPr>
        <p:blipFill>
          <a:blip r:embed="rId3">
            <a:alphaModFix/>
          </a:blip>
          <a:stretch>
            <a:fillRect/>
          </a:stretch>
        </p:blipFill>
        <p:spPr>
          <a:xfrm>
            <a:off x="6904994" y="2839000"/>
            <a:ext cx="2025175" cy="2255874"/>
          </a:xfrm>
          <a:prstGeom prst="rect">
            <a:avLst/>
          </a:prstGeom>
          <a:noFill/>
          <a:ln>
            <a:noFill/>
          </a:ln>
        </p:spPr>
      </p:pic>
      <p:sp>
        <p:nvSpPr>
          <p:cNvPr id="204" name="Shape 20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000000"/>
                </a:solidFill>
              </a:rPr>
              <a:t>The pine was offcilly designated as the state tree by the general assembly of 1936  sessnon laws 1963 c 41 and the tree is 50 years oldThe state tree the pine was offcially as early as 1959  the garden clubes of NC had began a campaign to name a state tree at there 1962 metting a poll was circelated to vauious member </a:t>
            </a:r>
            <a:endParaRPr sz="2400">
              <a:solidFill>
                <a:srgbClr val="000000"/>
              </a:solidFill>
            </a:endParaRPr>
          </a:p>
          <a:p>
            <a:pPr indent="0" lvl="0" marL="0" rtl="0">
              <a:lnSpc>
                <a:spcPct val="100000"/>
              </a:lnSpc>
              <a:spcBef>
                <a:spcPts val="1600"/>
              </a:spcBef>
              <a:spcAft>
                <a:spcPts val="0"/>
              </a:spcAft>
              <a:buNone/>
            </a:pPr>
            <a:r>
              <a:t/>
            </a:r>
            <a:endParaRPr/>
          </a:p>
          <a:p>
            <a:pPr indent="0" lvl="0" marL="0" rtl="0">
              <a:spcBef>
                <a:spcPts val="0"/>
              </a:spcBef>
              <a:spcAft>
                <a:spcPts val="1600"/>
              </a:spcAft>
              <a:buNone/>
            </a:pPr>
            <a:r>
              <a:t/>
            </a:r>
            <a:endParaRPr/>
          </a:p>
        </p:txBody>
      </p:sp>
      <p:sp>
        <p:nvSpPr>
          <p:cNvPr id="205" name="Shape 2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state tree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D2E9"/>
            </a:gs>
            <a:gs pos="100000">
              <a:srgbClr val="045962"/>
            </a:gs>
          </a:gsLst>
          <a:path path="circle">
            <a:fillToRect b="50%" l="50%" r="50%" t="50%"/>
          </a:path>
          <a:tileRect/>
        </a:gradFill>
      </p:bgPr>
    </p:bg>
    <p:spTree>
      <p:nvGrpSpPr>
        <p:cNvPr id="209" name="Shape 209"/>
        <p:cNvGrpSpPr/>
        <p:nvPr/>
      </p:nvGrpSpPr>
      <p:grpSpPr>
        <a:xfrm>
          <a:off x="0" y="0"/>
          <a:ext cx="0" cy="0"/>
          <a:chOff x="0" y="0"/>
          <a:chExt cx="0" cy="0"/>
        </a:xfrm>
      </p:grpSpPr>
      <p:sp>
        <p:nvSpPr>
          <p:cNvPr id="210" name="Shape 210"/>
          <p:cNvSpPr txBox="1"/>
          <p:nvPr>
            <p:ph type="ctrTitle"/>
          </p:nvPr>
        </p:nvSpPr>
        <p:spPr>
          <a:xfrm>
            <a:off x="-3530052" y="673300"/>
            <a:ext cx="102918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9600">
                <a:solidFill>
                  <a:srgbClr val="00FFFF"/>
                </a:solidFill>
                <a:highlight>
                  <a:srgbClr val="000000"/>
                </a:highlight>
                <a:latin typeface="Pinyon Script"/>
                <a:ea typeface="Pinyon Script"/>
                <a:cs typeface="Pinyon Script"/>
                <a:sym typeface="Pinyon Script"/>
              </a:rPr>
              <a:t>State stone </a:t>
            </a:r>
            <a:endParaRPr sz="9600">
              <a:solidFill>
                <a:srgbClr val="00FFFF"/>
              </a:solidFill>
              <a:highlight>
                <a:srgbClr val="000000"/>
              </a:highlight>
              <a:latin typeface="Pinyon Script"/>
              <a:ea typeface="Pinyon Script"/>
              <a:cs typeface="Pinyon Script"/>
              <a:sym typeface="Pinyon Script"/>
            </a:endParaRPr>
          </a:p>
        </p:txBody>
      </p:sp>
      <p:sp>
        <p:nvSpPr>
          <p:cNvPr id="211" name="Shape 211"/>
          <p:cNvSpPr txBox="1"/>
          <p:nvPr>
            <p:ph idx="1" type="subTitle"/>
          </p:nvPr>
        </p:nvSpPr>
        <p:spPr>
          <a:xfrm>
            <a:off x="85975" y="2725900"/>
            <a:ext cx="7160100" cy="1965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9600">
                <a:highlight>
                  <a:srgbClr val="00FFFF"/>
                </a:highlight>
                <a:latin typeface="Pinyon Script"/>
                <a:ea typeface="Pinyon Script"/>
                <a:cs typeface="Pinyon Script"/>
                <a:sym typeface="Pinyon Script"/>
              </a:rPr>
              <a:t>Hunter  </a:t>
            </a:r>
            <a:endParaRPr sz="9600">
              <a:highlight>
                <a:srgbClr val="00FFFF"/>
              </a:highlight>
              <a:latin typeface="Pinyon Script"/>
              <a:ea typeface="Pinyon Script"/>
              <a:cs typeface="Pinyon Script"/>
              <a:sym typeface="Pinyon Scrip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5D0D0"/>
            </a:gs>
            <a:gs pos="100000">
              <a:srgbClr val="D96868"/>
            </a:gs>
          </a:gsLst>
          <a:path path="circle">
            <a:fillToRect b="50%" l="50%" r="50%" t="50%"/>
          </a:path>
          <a:tileRect/>
        </a:gradFill>
      </p:bgPr>
    </p:bg>
    <p:spTree>
      <p:nvGrpSpPr>
        <p:cNvPr id="215" name="Shape 215"/>
        <p:cNvGrpSpPr/>
        <p:nvPr/>
      </p:nvGrpSpPr>
      <p:grpSpPr>
        <a:xfrm>
          <a:off x="0" y="0"/>
          <a:ext cx="0" cy="0"/>
          <a:chOff x="0" y="0"/>
          <a:chExt cx="0" cy="0"/>
        </a:xfrm>
      </p:grpSpPr>
      <p:sp>
        <p:nvSpPr>
          <p:cNvPr id="216" name="Shape 216"/>
          <p:cNvSpPr txBox="1"/>
          <p:nvPr>
            <p:ph type="ctrTitle"/>
          </p:nvPr>
        </p:nvSpPr>
        <p:spPr>
          <a:xfrm>
            <a:off x="573058" y="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800">
                <a:solidFill>
                  <a:schemeClr val="lt1"/>
                </a:solidFill>
                <a:latin typeface="Pinyon Script"/>
                <a:ea typeface="Pinyon Script"/>
                <a:cs typeface="Pinyon Script"/>
                <a:sym typeface="Pinyon Script"/>
              </a:rPr>
              <a:t>Mrs rose</a:t>
            </a:r>
            <a:endParaRPr sz="4800">
              <a:solidFill>
                <a:schemeClr val="lt1"/>
              </a:solidFill>
              <a:latin typeface="Pinyon Script"/>
              <a:ea typeface="Pinyon Script"/>
              <a:cs typeface="Pinyon Script"/>
              <a:sym typeface="Pinyon Script"/>
            </a:endParaRPr>
          </a:p>
          <a:p>
            <a:pPr indent="0" lvl="0" marL="0" algn="l">
              <a:spcBef>
                <a:spcPts val="0"/>
              </a:spcBef>
              <a:spcAft>
                <a:spcPts val="0"/>
              </a:spcAft>
              <a:buNone/>
            </a:pPr>
            <a:r>
              <a:rPr lang="en" sz="4800">
                <a:solidFill>
                  <a:schemeClr val="lt1"/>
                </a:solidFill>
                <a:latin typeface="Pinyon Script"/>
                <a:ea typeface="Pinyon Script"/>
                <a:cs typeface="Pinyon Script"/>
                <a:sym typeface="Pinyon Script"/>
              </a:rPr>
              <a:t>What she did for us</a:t>
            </a:r>
            <a:endParaRPr sz="4800">
              <a:solidFill>
                <a:schemeClr val="lt1"/>
              </a:solidFill>
              <a:latin typeface="Pinyon Script"/>
              <a:ea typeface="Pinyon Script"/>
              <a:cs typeface="Pinyon Script"/>
              <a:sym typeface="Pinyon Scrip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5D0D0"/>
            </a:gs>
            <a:gs pos="100000">
              <a:srgbClr val="D96868"/>
            </a:gs>
          </a:gsLst>
          <a:path path="circle">
            <a:fillToRect b="50%" l="50%" r="50%" t="50%"/>
          </a:path>
          <a:tileRect/>
        </a:gradFill>
      </p:bgPr>
    </p:bg>
    <p:spTree>
      <p:nvGrpSpPr>
        <p:cNvPr id="220" name="Shape 220"/>
        <p:cNvGrpSpPr/>
        <p:nvPr/>
      </p:nvGrpSpPr>
      <p:grpSpPr>
        <a:xfrm>
          <a:off x="0" y="0"/>
          <a:ext cx="0" cy="0"/>
          <a:chOff x="0" y="0"/>
          <a:chExt cx="0" cy="0"/>
        </a:xfrm>
      </p:grpSpPr>
      <p:sp>
        <p:nvSpPr>
          <p:cNvPr id="221" name="Shape 2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lgn="l">
              <a:spcBef>
                <a:spcPts val="0"/>
              </a:spcBef>
              <a:spcAft>
                <a:spcPts val="0"/>
              </a:spcAft>
              <a:buNone/>
            </a:pPr>
            <a:r>
              <a:rPr lang="en">
                <a:solidFill>
                  <a:schemeClr val="lt1"/>
                </a:solidFill>
                <a:latin typeface="Pinyon Script"/>
                <a:ea typeface="Pinyon Script"/>
                <a:cs typeface="Pinyon Script"/>
                <a:sym typeface="Pinyon Script"/>
              </a:rPr>
              <a:t>She gave me stuff for school and  sport stuff </a:t>
            </a:r>
            <a:endParaRPr>
              <a:solidFill>
                <a:schemeClr val="lt1"/>
              </a:solidFill>
              <a:latin typeface="Pinyon Script"/>
              <a:ea typeface="Pinyon Script"/>
              <a:cs typeface="Pinyon Script"/>
              <a:sym typeface="Pinyon Script"/>
            </a:endParaRPr>
          </a:p>
        </p:txBody>
      </p:sp>
      <p:sp>
        <p:nvSpPr>
          <p:cNvPr id="222" name="Shape 2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Shape 227"/>
          <p:cNvSpPr txBox="1"/>
          <p:nvPr>
            <p:ph type="title"/>
          </p:nvPr>
        </p:nvSpPr>
        <p:spPr>
          <a:xfrm>
            <a:off x="514300" y="190050"/>
            <a:ext cx="8685600" cy="954900"/>
          </a:xfrm>
          <a:prstGeom prst="rect">
            <a:avLst/>
          </a:prstGeom>
          <a:ln cap="flat" cmpd="sng" w="9525">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00FFFF"/>
                </a:solidFill>
                <a:latin typeface="Georgia"/>
                <a:ea typeface="Georgia"/>
                <a:cs typeface="Georgia"/>
                <a:sym typeface="Georgia"/>
              </a:rPr>
              <a:t>State stone</a:t>
            </a:r>
            <a:endParaRPr sz="7200">
              <a:solidFill>
                <a:srgbClr val="00FFFF"/>
              </a:solidFill>
              <a:latin typeface="Pinyon Script"/>
              <a:ea typeface="Pinyon Script"/>
              <a:cs typeface="Pinyon Script"/>
              <a:sym typeface="Pinyon Script"/>
            </a:endParaRPr>
          </a:p>
        </p:txBody>
      </p:sp>
      <p:sp>
        <p:nvSpPr>
          <p:cNvPr id="228" name="Shape 228"/>
          <p:cNvSpPr txBox="1"/>
          <p:nvPr>
            <p:ph idx="1" type="body"/>
          </p:nvPr>
        </p:nvSpPr>
        <p:spPr>
          <a:xfrm>
            <a:off x="-51000" y="697200"/>
            <a:ext cx="9144000" cy="3749100"/>
          </a:xfrm>
          <a:prstGeom prst="rect">
            <a:avLst/>
          </a:prstGeom>
          <a:ln>
            <a:noFill/>
          </a:ln>
        </p:spPr>
        <p:txBody>
          <a:bodyPr anchorCtr="0" anchor="t" bIns="91425" lIns="91425" spcFirstLastPara="1" rIns="91425" wrap="square" tIns="91425">
            <a:noAutofit/>
          </a:bodyPr>
          <a:lstStyle/>
          <a:p>
            <a:pPr indent="0" lvl="0" marL="0" rtl="0">
              <a:spcBef>
                <a:spcPts val="0"/>
              </a:spcBef>
              <a:spcAft>
                <a:spcPts val="1600"/>
              </a:spcAft>
              <a:buNone/>
            </a:pPr>
            <a:r>
              <a:rPr lang="en" sz="3600">
                <a:solidFill>
                  <a:schemeClr val="lt1"/>
                </a:solidFill>
                <a:latin typeface="Varela Round"/>
                <a:ea typeface="Varela Round"/>
                <a:cs typeface="Varela Round"/>
                <a:sym typeface="Varela Round"/>
              </a:rPr>
              <a:t>Why is it significant to nc THE bill to establish the emerald as the state ston when was is officiall</a:t>
            </a:r>
            <a:r>
              <a:rPr lang="en" sz="3400">
                <a:solidFill>
                  <a:schemeClr val="lt1"/>
                </a:solidFill>
                <a:latin typeface="Varela Round"/>
                <a:ea typeface="Varela Round"/>
                <a:cs typeface="Varela Round"/>
                <a:sym typeface="Varela Round"/>
              </a:rPr>
              <a:t>y named  january the 25 1973 what does look like green vityh </a:t>
            </a:r>
            <a:r>
              <a:rPr lang="en" sz="3000">
                <a:solidFill>
                  <a:schemeClr val="lt1"/>
                </a:solidFill>
                <a:latin typeface="Varela Round"/>
                <a:ea typeface="Varela Round"/>
                <a:cs typeface="Varela Round"/>
                <a:sym typeface="Varela Round"/>
              </a:rPr>
              <a:t>ferry other interesting facts north carolina has only sifting emerald  depoine north carolina</a:t>
            </a:r>
            <a:endParaRPr sz="3000">
              <a:solidFill>
                <a:schemeClr val="lt1"/>
              </a:solidFill>
              <a:highlight>
                <a:srgbClr val="FF0000"/>
              </a:highlight>
              <a:latin typeface="Ultra"/>
              <a:ea typeface="Ultra"/>
              <a:cs typeface="Ultra"/>
              <a:sym typeface="Ultra"/>
            </a:endParaRPr>
          </a:p>
        </p:txBody>
      </p:sp>
      <p:cxnSp>
        <p:nvCxnSpPr>
          <p:cNvPr id="229" name="Shape 229"/>
          <p:cNvCxnSpPr/>
          <p:nvPr/>
        </p:nvCxnSpPr>
        <p:spPr>
          <a:xfrm>
            <a:off x="934925" y="1425450"/>
            <a:ext cx="1140300" cy="1140300"/>
          </a:xfrm>
          <a:prstGeom prst="straightConnector1">
            <a:avLst/>
          </a:prstGeom>
          <a:noFill/>
          <a:ln cap="flat" cmpd="sng" w="9525">
            <a:solidFill>
              <a:schemeClr val="lt1"/>
            </a:solidFill>
            <a:prstDash val="solid"/>
            <a:round/>
            <a:headEnd len="med" w="med" type="none"/>
            <a:tailEnd len="med" w="med" type="none"/>
          </a:ln>
        </p:spPr>
      </p:cxnSp>
      <p:cxnSp>
        <p:nvCxnSpPr>
          <p:cNvPr id="230" name="Shape 230"/>
          <p:cNvCxnSpPr/>
          <p:nvPr/>
        </p:nvCxnSpPr>
        <p:spPr>
          <a:xfrm>
            <a:off x="2039650" y="3112225"/>
            <a:ext cx="1140300" cy="1140300"/>
          </a:xfrm>
          <a:prstGeom prst="straightConnector1">
            <a:avLst/>
          </a:prstGeom>
          <a:noFill/>
          <a:ln cap="flat" cmpd="sng" w="9525">
            <a:solidFill>
              <a:schemeClr val="dk2"/>
            </a:solidFill>
            <a:prstDash val="solid"/>
            <a:round/>
            <a:headEnd len="med" w="med" type="none"/>
            <a:tailEnd len="med" w="med" type="none"/>
          </a:ln>
        </p:spPr>
      </p:cxnSp>
      <p:cxnSp>
        <p:nvCxnSpPr>
          <p:cNvPr id="231" name="Shape 231"/>
          <p:cNvCxnSpPr>
            <a:stCxn id="228" idx="1"/>
            <a:endCxn id="228" idx="1"/>
          </p:cNvCxnSpPr>
          <p:nvPr/>
        </p:nvCxnSpPr>
        <p:spPr>
          <a:xfrm>
            <a:off x="-51000" y="2571750"/>
            <a:ext cx="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5" name="Shape 235"/>
        <p:cNvGrpSpPr/>
        <p:nvPr/>
      </p:nvGrpSpPr>
      <p:grpSpPr>
        <a:xfrm>
          <a:off x="0" y="0"/>
          <a:ext cx="0" cy="0"/>
          <a:chOff x="0" y="0"/>
          <a:chExt cx="0" cy="0"/>
        </a:xfrm>
      </p:grpSpPr>
      <p:pic>
        <p:nvPicPr>
          <p:cNvPr descr="Through Their Eyes: Marine Corps MV-22 Osprey Pilot &amp;gt; 2nd Marine ..." id="236" name="Shape 236"/>
          <p:cNvPicPr preferRelativeResize="0"/>
          <p:nvPr/>
        </p:nvPicPr>
        <p:blipFill>
          <a:blip r:embed="rId4">
            <a:alphaModFix/>
          </a:blip>
          <a:stretch>
            <a:fillRect/>
          </a:stretch>
        </p:blipFill>
        <p:spPr>
          <a:xfrm>
            <a:off x="-71275" y="84250"/>
            <a:ext cx="9215276" cy="5143500"/>
          </a:xfrm>
          <a:prstGeom prst="rect">
            <a:avLst/>
          </a:prstGeom>
          <a:noFill/>
          <a:ln>
            <a:noFill/>
          </a:ln>
        </p:spPr>
      </p:pic>
      <p:sp>
        <p:nvSpPr>
          <p:cNvPr id="237" name="Shape 237"/>
          <p:cNvSpPr txBox="1"/>
          <p:nvPr>
            <p:ph type="ctrTitle"/>
          </p:nvPr>
        </p:nvSpPr>
        <p:spPr>
          <a:xfrm>
            <a:off x="-71275" y="840925"/>
            <a:ext cx="8903700" cy="2052600"/>
          </a:xfrm>
          <a:prstGeom prst="rect">
            <a:avLst/>
          </a:prstGeom>
        </p:spPr>
        <p:txBody>
          <a:bodyPr anchorCtr="0" anchor="b" bIns="91425" lIns="91425" spcFirstLastPara="1" rIns="91425" wrap="square" tIns="91425">
            <a:noAutofit/>
          </a:bodyPr>
          <a:lstStyle/>
          <a:p>
            <a:pPr indent="0" lvl="0" marL="914400" algn="l">
              <a:spcBef>
                <a:spcPts val="0"/>
              </a:spcBef>
              <a:spcAft>
                <a:spcPts val="0"/>
              </a:spcAft>
              <a:buNone/>
            </a:pPr>
            <a:r>
              <a:rPr lang="en" sz="7200">
                <a:solidFill>
                  <a:srgbClr val="FF0000"/>
                </a:solidFill>
                <a:latin typeface="Pinyon Script"/>
                <a:ea typeface="Pinyon Script"/>
                <a:cs typeface="Pinyon Script"/>
                <a:sym typeface="Pinyon Script"/>
              </a:rPr>
              <a:t>New bern slide show</a:t>
            </a:r>
            <a:endParaRPr sz="7200">
              <a:solidFill>
                <a:srgbClr val="FF0000"/>
              </a:solidFill>
              <a:latin typeface="Pinyon Script"/>
              <a:ea typeface="Pinyon Script"/>
              <a:cs typeface="Pinyon Script"/>
              <a:sym typeface="Pinyon Script"/>
            </a:endParaRPr>
          </a:p>
        </p:txBody>
      </p:sp>
      <p:sp>
        <p:nvSpPr>
          <p:cNvPr id="238" name="Shape 238"/>
          <p:cNvSpPr txBox="1"/>
          <p:nvPr>
            <p:ph idx="1" type="subTitle"/>
          </p:nvPr>
        </p:nvSpPr>
        <p:spPr>
          <a:xfrm>
            <a:off x="154425" y="2834125"/>
            <a:ext cx="8677800" cy="792600"/>
          </a:xfrm>
          <a:prstGeom prst="rect">
            <a:avLst/>
          </a:prstGeom>
        </p:spPr>
        <p:txBody>
          <a:bodyPr anchorCtr="0" anchor="b" bIns="91425" lIns="91425" spcFirstLastPara="1" rIns="91425" wrap="square" tIns="91425">
            <a:noAutofit/>
          </a:bodyPr>
          <a:lstStyle/>
          <a:p>
            <a:pPr indent="0" lvl="0" marL="0" algn="l">
              <a:spcBef>
                <a:spcPts val="0"/>
              </a:spcBef>
              <a:spcAft>
                <a:spcPts val="0"/>
              </a:spcAft>
              <a:buNone/>
            </a:pPr>
            <a:r>
              <a:rPr lang="en" sz="3600">
                <a:solidFill>
                  <a:srgbClr val="FF0000"/>
                </a:solidFill>
                <a:latin typeface="Pinyon Script"/>
                <a:ea typeface="Pinyon Script"/>
                <a:cs typeface="Pinyon Script"/>
                <a:sym typeface="Pinyon Script"/>
              </a:rPr>
              <a:t>joshua.n</a:t>
            </a:r>
            <a:endParaRPr sz="3600">
              <a:solidFill>
                <a:srgbClr val="FF0000"/>
              </a:solidFill>
              <a:latin typeface="Pinyon Script"/>
              <a:ea typeface="Pinyon Script"/>
              <a:cs typeface="Pinyon Script"/>
              <a:sym typeface="Pinyon Script"/>
            </a:endParaRPr>
          </a:p>
        </p:txBody>
      </p:sp>
      <p:sp>
        <p:nvSpPr>
          <p:cNvPr id="239" name="Shape 239"/>
          <p:cNvSpPr txBox="1"/>
          <p:nvPr/>
        </p:nvSpPr>
        <p:spPr>
          <a:xfrm>
            <a:off x="-356375" y="1092850"/>
            <a:ext cx="6842100" cy="798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cxnSp>
        <p:nvCxnSpPr>
          <p:cNvPr id="240" name="Shape 240"/>
          <p:cNvCxnSpPr/>
          <p:nvPr/>
        </p:nvCxnSpPr>
        <p:spPr>
          <a:xfrm>
            <a:off x="-772125" y="1104725"/>
            <a:ext cx="1140300" cy="1140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Shape 245"/>
          <p:cNvSpPr txBox="1"/>
          <p:nvPr>
            <p:ph idx="1" type="body"/>
          </p:nvPr>
        </p:nvSpPr>
        <p:spPr>
          <a:xfrm>
            <a:off x="-75" y="617700"/>
            <a:ext cx="9144000" cy="46545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b="1" lang="en" sz="3200">
                <a:solidFill>
                  <a:srgbClr val="FF0000"/>
                </a:solidFill>
              </a:rPr>
              <a:t>1.</a:t>
            </a:r>
            <a:r>
              <a:rPr b="1" lang="en" sz="3200">
                <a:solidFill>
                  <a:srgbClr val="FF0000"/>
                </a:solidFill>
                <a:latin typeface="Pinyon Script"/>
                <a:ea typeface="Pinyon Script"/>
                <a:cs typeface="Pinyon Script"/>
                <a:sym typeface="Pinyon Script"/>
              </a:rPr>
              <a:t>new bern is the second oldest town in nc</a:t>
            </a:r>
            <a:endParaRPr b="1" sz="3200">
              <a:solidFill>
                <a:srgbClr val="FF0000"/>
              </a:solidFill>
              <a:latin typeface="Pinyon Script"/>
              <a:ea typeface="Pinyon Script"/>
              <a:cs typeface="Pinyon Script"/>
              <a:sym typeface="Pinyon Script"/>
            </a:endParaRPr>
          </a:p>
          <a:p>
            <a:pPr indent="0" lvl="0" marL="0" rtl="0">
              <a:spcBef>
                <a:spcPts val="1600"/>
              </a:spcBef>
              <a:spcAft>
                <a:spcPts val="0"/>
              </a:spcAft>
              <a:buNone/>
            </a:pPr>
            <a:r>
              <a:rPr b="1" lang="en" sz="3200">
                <a:solidFill>
                  <a:srgbClr val="FF0000"/>
                </a:solidFill>
                <a:latin typeface="Pinyon Script"/>
                <a:ea typeface="Pinyon Script"/>
                <a:cs typeface="Pinyon Script"/>
                <a:sym typeface="Pinyon Script"/>
              </a:rPr>
              <a:t>2. New bern was the capital of new bern but now it have burned down</a:t>
            </a:r>
            <a:endParaRPr b="1" sz="3200">
              <a:solidFill>
                <a:srgbClr val="FF0000"/>
              </a:solidFill>
              <a:latin typeface="Pinyon Script"/>
              <a:ea typeface="Pinyon Script"/>
              <a:cs typeface="Pinyon Script"/>
              <a:sym typeface="Pinyon Script"/>
            </a:endParaRPr>
          </a:p>
          <a:p>
            <a:pPr indent="0" lvl="0" marL="0" rtl="0">
              <a:spcBef>
                <a:spcPts val="1600"/>
              </a:spcBef>
              <a:spcAft>
                <a:spcPts val="0"/>
              </a:spcAft>
              <a:buNone/>
            </a:pPr>
            <a:r>
              <a:rPr b="1" lang="en" sz="3200">
                <a:solidFill>
                  <a:srgbClr val="FF0000"/>
                </a:solidFill>
                <a:latin typeface="Pinyon Script"/>
                <a:ea typeface="Pinyon Script"/>
                <a:cs typeface="Pinyon Script"/>
                <a:sym typeface="Pinyon Script"/>
              </a:rPr>
              <a:t>3.it is in craven county between the trent and neuse river</a:t>
            </a:r>
            <a:endParaRPr b="1" sz="3200">
              <a:solidFill>
                <a:srgbClr val="FF0000"/>
              </a:solidFill>
              <a:latin typeface="Pinyon Script"/>
              <a:ea typeface="Pinyon Script"/>
              <a:cs typeface="Pinyon Script"/>
              <a:sym typeface="Pinyon Script"/>
            </a:endParaRPr>
          </a:p>
          <a:p>
            <a:pPr indent="0" lvl="0" marL="0" rtl="0">
              <a:spcBef>
                <a:spcPts val="1600"/>
              </a:spcBef>
              <a:spcAft>
                <a:spcPts val="1600"/>
              </a:spcAft>
              <a:buNone/>
            </a:pPr>
            <a:r>
              <a:rPr b="1" lang="en" sz="3200">
                <a:solidFill>
                  <a:srgbClr val="FF0000"/>
                </a:solidFill>
                <a:latin typeface="Pinyon Script"/>
                <a:ea typeface="Pinyon Script"/>
                <a:cs typeface="Pinyon Script"/>
                <a:sym typeface="Pinyon Script"/>
              </a:rPr>
              <a:t>4. It have a race on a brig that mrs kessel ran on ...</a:t>
            </a:r>
            <a:endParaRPr b="1" sz="3200">
              <a:solidFill>
                <a:srgbClr val="FF0000"/>
              </a:solidFill>
              <a:latin typeface="Pinyon Script"/>
              <a:ea typeface="Pinyon Script"/>
              <a:cs typeface="Pinyon Script"/>
              <a:sym typeface="Pinyon Script"/>
            </a:endParaRPr>
          </a:p>
        </p:txBody>
      </p:sp>
      <p:sp>
        <p:nvSpPr>
          <p:cNvPr id="246" name="Shape 246"/>
          <p:cNvSpPr txBox="1"/>
          <p:nvPr>
            <p:ph type="title"/>
          </p:nvPr>
        </p:nvSpPr>
        <p:spPr>
          <a:xfrm>
            <a:off x="0" y="0"/>
            <a:ext cx="8520600" cy="847200"/>
          </a:xfrm>
          <a:prstGeom prst="rect">
            <a:avLst/>
          </a:prstGeom>
          <a:noFill/>
        </p:spPr>
        <p:txBody>
          <a:bodyPr anchorCtr="0" anchor="t" bIns="91425" lIns="91425" spcFirstLastPara="1" rIns="91425" wrap="square" tIns="91425">
            <a:noAutofit/>
          </a:bodyPr>
          <a:lstStyle/>
          <a:p>
            <a:pPr indent="0" lvl="0" marL="0">
              <a:spcBef>
                <a:spcPts val="0"/>
              </a:spcBef>
              <a:spcAft>
                <a:spcPts val="0"/>
              </a:spcAft>
              <a:buNone/>
            </a:pPr>
            <a:r>
              <a:rPr i="1" lang="en" sz="3600">
                <a:solidFill>
                  <a:srgbClr val="0000FF"/>
                </a:solidFill>
                <a:latin typeface="Comic Sans MS"/>
                <a:ea typeface="Comic Sans MS"/>
                <a:cs typeface="Comic Sans MS"/>
                <a:sym typeface="Comic Sans MS"/>
              </a:rPr>
              <a:t>Fun facts of new bern</a:t>
            </a:r>
            <a:endParaRPr i="1" sz="3600">
              <a:solidFill>
                <a:srgbClr val="0000FF"/>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